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34"/>
  </p:notesMasterIdLst>
  <p:handoutMasterIdLst>
    <p:handoutMasterId r:id="rId35"/>
  </p:handoutMasterIdLst>
  <p:sldIdLst>
    <p:sldId id="262" r:id="rId5"/>
    <p:sldId id="277" r:id="rId6"/>
    <p:sldId id="271" r:id="rId7"/>
    <p:sldId id="323" r:id="rId8"/>
    <p:sldId id="319" r:id="rId9"/>
    <p:sldId id="275" r:id="rId10"/>
    <p:sldId id="279" r:id="rId11"/>
    <p:sldId id="324" r:id="rId12"/>
    <p:sldId id="325" r:id="rId13"/>
    <p:sldId id="269" r:id="rId14"/>
    <p:sldId id="310" r:id="rId15"/>
    <p:sldId id="327" r:id="rId16"/>
    <p:sldId id="326" r:id="rId17"/>
    <p:sldId id="314" r:id="rId18"/>
    <p:sldId id="329" r:id="rId19"/>
    <p:sldId id="328" r:id="rId20"/>
    <p:sldId id="338" r:id="rId21"/>
    <p:sldId id="330" r:id="rId22"/>
    <p:sldId id="321" r:id="rId23"/>
    <p:sldId id="335" r:id="rId24"/>
    <p:sldId id="332" r:id="rId25"/>
    <p:sldId id="333" r:id="rId26"/>
    <p:sldId id="334" r:id="rId27"/>
    <p:sldId id="336" r:id="rId28"/>
    <p:sldId id="283" r:id="rId29"/>
    <p:sldId id="337" r:id="rId30"/>
    <p:sldId id="331" r:id="rId31"/>
    <p:sldId id="309" r:id="rId32"/>
    <p:sldId id="26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265"/>
  </p:normalViewPr>
  <p:slideViewPr>
    <p:cSldViewPr snapToGrid="0">
      <p:cViewPr varScale="1">
        <p:scale>
          <a:sx n="92" d="100"/>
          <a:sy n="92" d="100"/>
        </p:scale>
        <p:origin x="2744" y="176"/>
      </p:cViewPr>
      <p:guideLst>
        <p:guide orient="horz" pos="2160"/>
        <p:guide pos="2880"/>
      </p:guideLst>
    </p:cSldViewPr>
  </p:slideViewPr>
  <p:notesTextViewPr>
    <p:cViewPr>
      <p:scale>
        <a:sx n="176" d="100"/>
        <a:sy n="176" d="100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4306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4FB87C-FFEB-41F8-AFAD-E4A8DCFD80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D81D0-5168-4092-98A6-78A240CD27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8A2D-3540-47C1-A4DD-E260506E7BE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0EC1D-24A5-4630-9A0B-D2A8DDF98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EC5E8-0D4A-47CC-A8E9-8823D6454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8DC5-6978-4411-90D0-2F7235E5C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02/12/20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364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83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3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0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03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735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45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668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794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495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32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29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909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158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35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042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015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480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41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531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31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4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8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1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44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63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289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69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6150"/>
            <a:ext cx="9133727" cy="185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2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9152529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40"/>
              </a:lnSpc>
              <a:defRPr/>
            </a:pPr>
            <a:endParaRPr lang="en-US" sz="8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3140"/>
              </a:lnSpc>
              <a:defRPr/>
            </a:pPr>
            <a:r>
              <a:rPr lang="en-US" sz="27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700" baseline="30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3140"/>
              </a:lnSpc>
              <a:defRPr/>
            </a:pPr>
            <a:r>
              <a:rPr lang="en-US" sz="2700" baseline="30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7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BCA58-1E48-6C42-B1B5-1DDF0BD5D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3000"/>
            <a:alphaModFix amt="50000"/>
          </a:blip>
          <a:stretch>
            <a:fillRect/>
          </a:stretch>
        </p:blipFill>
        <p:spPr>
          <a:xfrm>
            <a:off x="2517845" y="1295748"/>
            <a:ext cx="5321656" cy="351057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A5A2A02-591F-394D-AB26-6779CCFE3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1" y="5158550"/>
            <a:ext cx="1515635" cy="2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9AB37E-A0A5-7B4A-A6A0-CAD3CBA137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1005840"/>
            <a:ext cx="2156082" cy="79513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00BDF82-3BA4-CE41-A52F-D65A66152B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" y="2293329"/>
            <a:ext cx="1515414" cy="1515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E65C2-39B1-7747-8875-ABE159D8EE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2701" y="4197190"/>
            <a:ext cx="979715" cy="9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8768137" cy="584826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5" y="1172120"/>
            <a:ext cx="8768137" cy="489804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4C841C-3D5B-3643-8F0F-6C7B3C24FB1B}"/>
              </a:ext>
            </a:extLst>
          </p:cNvPr>
          <p:cNvSpPr>
            <a:spLocks noChangeAspect="1"/>
          </p:cNvSpPr>
          <p:nvPr userDrawn="1"/>
        </p:nvSpPr>
        <p:spPr>
          <a:xfrm>
            <a:off x="816971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12BF45-0CDF-C14E-ABC3-453CE609A93F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2689DAA-12F2-C24C-B661-CAC645FBD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00" y="6149372"/>
            <a:ext cx="726411" cy="71280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0D5BAF-B182-E54B-9BE4-D7ADFEF79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6" y="6070165"/>
            <a:ext cx="754825" cy="809077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B56CADD-A721-984C-9DB2-4C4F3D70F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2" y="6121400"/>
            <a:ext cx="740704" cy="73660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CBB76E1-805D-444E-90A8-5DBDE6759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5945" y="5715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C4C-93A0-44B4-AF58-727102C79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5" y="202991"/>
            <a:ext cx="8707634" cy="53328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97" y="1107987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797" y="1588619"/>
            <a:ext cx="4288604" cy="453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168" y="1100742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168" y="1588619"/>
            <a:ext cx="4242121" cy="453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734451-FBA8-B44D-80F9-6A114BA560D0}"/>
              </a:ext>
            </a:extLst>
          </p:cNvPr>
          <p:cNvSpPr>
            <a:spLocks noChangeAspect="1"/>
          </p:cNvSpPr>
          <p:nvPr userDrawn="1"/>
        </p:nvSpPr>
        <p:spPr>
          <a:xfrm>
            <a:off x="816971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579BBC-48BA-674F-A664-73B0189B5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00" y="6149372"/>
            <a:ext cx="726411" cy="712801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A188F2-604F-FE41-A7E3-8B94FD6F0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6" y="6070165"/>
            <a:ext cx="754825" cy="809077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310744D-0953-404E-84F4-8685A537C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2" y="6121400"/>
            <a:ext cx="740704" cy="736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687E83-2531-8544-AB07-0CB866714B1C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0382DBF-E31A-485D-B248-AB64D8038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05945" y="5715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C4C-93A0-44B4-AF58-727102C79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C41A9-C106-9740-984F-D605B0EB893F}"/>
              </a:ext>
            </a:extLst>
          </p:cNvPr>
          <p:cNvSpPr>
            <a:spLocks noChangeAspect="1"/>
          </p:cNvSpPr>
          <p:nvPr userDrawn="1"/>
        </p:nvSpPr>
        <p:spPr>
          <a:xfrm>
            <a:off x="816971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2F927C-94F2-D740-8F33-61B0A9327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00" y="6149372"/>
            <a:ext cx="726411" cy="712801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0ECA4D-B132-DA41-9348-08ECB2D0E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6" y="6085163"/>
            <a:ext cx="754825" cy="809077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0436197-6144-7840-BB3B-D92271BB4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2" y="6121400"/>
            <a:ext cx="740704" cy="7366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20D9BAD-6C90-497A-A1CC-EAACD4D8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5945" y="5715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C4C-93A0-44B4-AF58-727102C79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4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/>
              <a:t>Thanks…</a:t>
            </a:r>
            <a:endParaRPr lang="en-IN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5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9CC11A4-3B5C-0D45-B72A-F380908C6663}"/>
              </a:ext>
            </a:extLst>
          </p:cNvPr>
          <p:cNvSpPr>
            <a:spLocks noChangeAspect="1"/>
          </p:cNvSpPr>
          <p:nvPr userDrawn="1"/>
        </p:nvSpPr>
        <p:spPr>
          <a:xfrm>
            <a:off x="816971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990CF-D466-7A4D-AD2E-A2C862CA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00" y="6149372"/>
            <a:ext cx="726411" cy="7128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4A387-9A2E-AC41-93AC-384DC12F1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6" y="6070165"/>
            <a:ext cx="754825" cy="809077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9FDEED5-D319-C946-8AF2-988FFAE6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2" y="6121400"/>
            <a:ext cx="740704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I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IN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60965-E5F3-475F-A877-0C9D99CED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C4C-93A0-44B4-AF58-727102C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2253827" y="1353057"/>
            <a:ext cx="5943600" cy="1500201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altLang="zh-CN" sz="3200" dirty="0"/>
              <a:t>Virtual Step PIN Pad: Towards Foot-input Authentication Using Geophones</a:t>
            </a:r>
            <a:endParaRPr lang="en-IN" sz="320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4294967295"/>
          </p:nvPr>
        </p:nvSpPr>
        <p:spPr>
          <a:xfrm>
            <a:off x="2253827" y="3720663"/>
            <a:ext cx="5943600" cy="883348"/>
          </a:xfrm>
        </p:spPr>
        <p:txBody>
          <a:bodyPr anchor="b"/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2400" dirty="0">
                <a:solidFill>
                  <a:schemeClr val="tx1"/>
                </a:solidFill>
              </a:rPr>
              <a:t>Yan He</a:t>
            </a:r>
            <a:r>
              <a:rPr lang="en-US" sz="2400" b="0" i="0" dirty="0">
                <a:solidFill>
                  <a:schemeClr val="tx1"/>
                </a:solidFill>
              </a:rPr>
              <a:t>, Hanyan Zhang, Edwin Yang, Song Fang 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46"/>
            <a:ext cx="9144000" cy="584826"/>
          </a:xfrm>
        </p:spPr>
        <p:txBody>
          <a:bodyPr/>
          <a:lstStyle/>
          <a:p>
            <a:pPr algn="ctr"/>
            <a:r>
              <a:rPr lang="en-US" sz="3600" b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112" y="1392838"/>
            <a:ext cx="6863255" cy="3883357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Background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altLang="zh-CN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Existing authentication schemes &amp; limitations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Our solution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n-lt"/>
              </a:rPr>
              <a:t>System Design</a:t>
            </a:r>
            <a:endParaRPr lang="en-US" sz="2800" dirty="0"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F86C-FC11-47DC-9082-405DE4DF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DFE60-E44C-41C5-A94F-5E654AB5A55F}"/>
              </a:ext>
            </a:extLst>
          </p:cNvPr>
          <p:cNvSpPr/>
          <p:nvPr/>
        </p:nvSpPr>
        <p:spPr>
          <a:xfrm>
            <a:off x="987046" y="384052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782A3-FA8C-445A-ABA4-B6368697B33B}"/>
              </a:ext>
            </a:extLst>
          </p:cNvPr>
          <p:cNvSpPr/>
          <p:nvPr/>
        </p:nvSpPr>
        <p:spPr>
          <a:xfrm>
            <a:off x="1779526" y="310138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C5D916-7D48-4C9C-A5A8-0D4C60D86C1B}"/>
              </a:ext>
            </a:extLst>
          </p:cNvPr>
          <p:cNvSpPr/>
          <p:nvPr/>
        </p:nvSpPr>
        <p:spPr>
          <a:xfrm>
            <a:off x="987046" y="310138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A40F1-3498-4D43-B5DA-C1BA66477D16}"/>
              </a:ext>
            </a:extLst>
          </p:cNvPr>
          <p:cNvSpPr/>
          <p:nvPr/>
        </p:nvSpPr>
        <p:spPr>
          <a:xfrm>
            <a:off x="1779526" y="384052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DDDCA-4569-486E-8FE1-53FE151FEA41}"/>
              </a:ext>
            </a:extLst>
          </p:cNvPr>
          <p:cNvSpPr/>
          <p:nvPr/>
        </p:nvSpPr>
        <p:spPr>
          <a:xfrm>
            <a:off x="2572006" y="310138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EA165-75E4-4B04-B6BB-29FC42FDBABA}"/>
              </a:ext>
            </a:extLst>
          </p:cNvPr>
          <p:cNvSpPr/>
          <p:nvPr/>
        </p:nvSpPr>
        <p:spPr>
          <a:xfrm>
            <a:off x="987046" y="236224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AEC8A-E3D6-4CA0-BB61-0C146D844D24}"/>
              </a:ext>
            </a:extLst>
          </p:cNvPr>
          <p:cNvSpPr/>
          <p:nvPr/>
        </p:nvSpPr>
        <p:spPr>
          <a:xfrm>
            <a:off x="1779526" y="236224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CC519-7902-4D1B-A022-32532F3D4870}"/>
              </a:ext>
            </a:extLst>
          </p:cNvPr>
          <p:cNvSpPr/>
          <p:nvPr/>
        </p:nvSpPr>
        <p:spPr>
          <a:xfrm>
            <a:off x="2572006" y="236224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C2334-1357-4EA2-84BC-08D2003B71B0}"/>
              </a:ext>
            </a:extLst>
          </p:cNvPr>
          <p:cNvSpPr/>
          <p:nvPr/>
        </p:nvSpPr>
        <p:spPr>
          <a:xfrm>
            <a:off x="2572006" y="3840522"/>
            <a:ext cx="79248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A49CF-99B8-478E-AF8D-CB3437531FE2}"/>
              </a:ext>
            </a:extLst>
          </p:cNvPr>
          <p:cNvSpPr txBox="1"/>
          <p:nvPr/>
        </p:nvSpPr>
        <p:spPr>
          <a:xfrm>
            <a:off x="2784542" y="39484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9</a:t>
            </a:r>
          </a:p>
        </p:txBody>
      </p:sp>
      <p:pic>
        <p:nvPicPr>
          <p:cNvPr id="15" name="图形 28">
            <a:extLst>
              <a:ext uri="{FF2B5EF4-FFF2-40B4-BE49-F238E27FC236}">
                <a16:creationId xmlns:a16="http://schemas.microsoft.com/office/drawing/2014/main" id="{D10BD745-8417-4260-95DD-FE17A2876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406" y="4716822"/>
            <a:ext cx="216733" cy="491490"/>
          </a:xfrm>
          <a:prstGeom prst="rect">
            <a:avLst/>
          </a:prstGeom>
        </p:spPr>
      </p:pic>
      <p:pic>
        <p:nvPicPr>
          <p:cNvPr id="17" name="图形 28">
            <a:extLst>
              <a:ext uri="{FF2B5EF4-FFF2-40B4-BE49-F238E27FC236}">
                <a16:creationId xmlns:a16="http://schemas.microsoft.com/office/drawing/2014/main" id="{0CAE8A57-60CD-4030-81AE-BA68F85DE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7840" y="3840522"/>
            <a:ext cx="216733" cy="4914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820A62-FDB0-4933-9263-EAA54223AB45}"/>
              </a:ext>
            </a:extLst>
          </p:cNvPr>
          <p:cNvSpPr txBox="1"/>
          <p:nvPr/>
        </p:nvSpPr>
        <p:spPr>
          <a:xfrm>
            <a:off x="1992062" y="3209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pic>
        <p:nvPicPr>
          <p:cNvPr id="19" name="图形 28">
            <a:extLst>
              <a:ext uri="{FF2B5EF4-FFF2-40B4-BE49-F238E27FC236}">
                <a16:creationId xmlns:a16="http://schemas.microsoft.com/office/drawing/2014/main" id="{72D523EF-0341-4C2F-894D-E5B1AADCD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401" y="3241072"/>
            <a:ext cx="216733" cy="491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568F93-8BFA-4598-9CA7-53CF73F6C491}"/>
              </a:ext>
            </a:extLst>
          </p:cNvPr>
          <p:cNvSpPr txBox="1"/>
          <p:nvPr/>
        </p:nvSpPr>
        <p:spPr>
          <a:xfrm>
            <a:off x="2784542" y="24625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pic>
        <p:nvPicPr>
          <p:cNvPr id="21" name="图形 9" descr="关着的门">
            <a:extLst>
              <a:ext uri="{FF2B5EF4-FFF2-40B4-BE49-F238E27FC236}">
                <a16:creationId xmlns:a16="http://schemas.microsoft.com/office/drawing/2014/main" id="{D28AAE26-502E-4A4D-912D-64948517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6159" y="1923450"/>
            <a:ext cx="3012338" cy="301233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A444E0-4870-4158-B224-668BD04B728B}"/>
              </a:ext>
            </a:extLst>
          </p:cNvPr>
          <p:cNvCxnSpPr>
            <a:cxnSpLocks/>
          </p:cNvCxnSpPr>
          <p:nvPr/>
        </p:nvCxnSpPr>
        <p:spPr>
          <a:xfrm flipV="1">
            <a:off x="3588637" y="3789665"/>
            <a:ext cx="15052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48EA0A-A505-4B68-A0ED-F91131B0EDB8}"/>
              </a:ext>
            </a:extLst>
          </p:cNvPr>
          <p:cNvSpPr txBox="1"/>
          <p:nvPr/>
        </p:nvSpPr>
        <p:spPr>
          <a:xfrm>
            <a:off x="3590813" y="32712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/>
              <a:t>PIN: 9532</a:t>
            </a:r>
            <a:endParaRPr lang="en-US" sz="2400" b="1"/>
          </a:p>
        </p:txBody>
      </p:sp>
      <p:pic>
        <p:nvPicPr>
          <p:cNvPr id="26" name="图形 19" descr="门未关闭">
            <a:extLst>
              <a:ext uri="{FF2B5EF4-FFF2-40B4-BE49-F238E27FC236}">
                <a16:creationId xmlns:a16="http://schemas.microsoft.com/office/drawing/2014/main" id="{10389CD4-D474-4959-88F2-648B4B774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5564" y="1922226"/>
            <a:ext cx="3062735" cy="3023784"/>
          </a:xfrm>
          <a:prstGeom prst="rect">
            <a:avLst/>
          </a:prstGeom>
        </p:spPr>
      </p:pic>
      <p:pic>
        <p:nvPicPr>
          <p:cNvPr id="35" name="图形 28">
            <a:extLst>
              <a:ext uri="{FF2B5EF4-FFF2-40B4-BE49-F238E27FC236}">
                <a16:creationId xmlns:a16="http://schemas.microsoft.com/office/drawing/2014/main" id="{CE82E96C-F971-474E-BA6B-C94A2943F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326" y="2515732"/>
            <a:ext cx="216733" cy="49149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810259-B218-464A-B895-415EAD242E32}"/>
              </a:ext>
            </a:extLst>
          </p:cNvPr>
          <p:cNvSpPr txBox="1"/>
          <p:nvPr/>
        </p:nvSpPr>
        <p:spPr>
          <a:xfrm>
            <a:off x="1972424" y="24702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CCAE937-7BC4-B147-A282-A4A14FA3E5F8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An Example of Virtual Step PIN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4B40E-B83A-EA45-92CD-4B97F3ABABF8}"/>
              </a:ext>
            </a:extLst>
          </p:cNvPr>
          <p:cNvSpPr txBox="1"/>
          <p:nvPr/>
        </p:nvSpPr>
        <p:spPr>
          <a:xfrm>
            <a:off x="5417593" y="4927663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00CC"/>
                </a:solidFill>
              </a:rPr>
              <a:t>(PIN: 9532)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314CA-0F4C-4601-8D7D-84003D83F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802 -0.1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8073 -0.089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9045 -0.114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0572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  <p:bldP spid="2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B2F8E5-D2A3-4147-BC2D-26D205D54C24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12BB7-B943-0F4E-9D29-95D39A50FAB0}"/>
              </a:ext>
            </a:extLst>
          </p:cNvPr>
          <p:cNvSpPr txBox="1"/>
          <p:nvPr/>
        </p:nvSpPr>
        <p:spPr>
          <a:xfrm>
            <a:off x="592676" y="1109934"/>
            <a:ext cx="84240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/>
              <a:t>How to </a:t>
            </a:r>
            <a:r>
              <a:rPr lang="en-US" altLang="zh-CN" sz="2800">
                <a:solidFill>
                  <a:srgbClr val="0000CC"/>
                </a:solidFill>
              </a:rPr>
              <a:t>activate the virtual step PIN </a:t>
            </a:r>
            <a:r>
              <a:rPr lang="en-US" altLang="zh-CN" sz="2800"/>
              <a:t>pad and determine the start point of PIN input? </a:t>
            </a:r>
          </a:p>
          <a:p>
            <a:pPr>
              <a:buClr>
                <a:srgbClr val="0000CC"/>
              </a:buClr>
              <a:buSzPct val="70000"/>
            </a:pPr>
            <a:endParaRPr lang="en-US" altLang="zh-CN" sz="2800"/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/>
              <a:t>How to </a:t>
            </a:r>
            <a:r>
              <a:rPr lang="en-US" altLang="zh-CN" sz="2800">
                <a:solidFill>
                  <a:srgbClr val="0000CC"/>
                </a:solidFill>
              </a:rPr>
              <a:t>reduce noise </a:t>
            </a:r>
            <a:r>
              <a:rPr lang="en-US" altLang="zh-CN" sz="2800"/>
              <a:t>in raw geophone signals and </a:t>
            </a:r>
            <a:r>
              <a:rPr lang="en-US" altLang="zh-CN" sz="2800">
                <a:solidFill>
                  <a:srgbClr val="0000CC"/>
                </a:solidFill>
              </a:rPr>
              <a:t>segment geophone signals </a:t>
            </a:r>
            <a:r>
              <a:rPr lang="en-US" altLang="zh-CN" sz="2800"/>
              <a:t>generated by PIN input?</a:t>
            </a:r>
          </a:p>
          <a:p>
            <a:pPr>
              <a:buClr>
                <a:srgbClr val="0000CC"/>
              </a:buClr>
              <a:buSzPct val="70000"/>
            </a:pPr>
            <a:r>
              <a:rPr lang="en-US" altLang="zh-CN" sz="2800"/>
              <a:t> 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/>
              <a:t>How to </a:t>
            </a:r>
            <a:r>
              <a:rPr lang="en-US" altLang="zh-CN" sz="2800">
                <a:solidFill>
                  <a:srgbClr val="0000CC"/>
                </a:solidFill>
              </a:rPr>
              <a:t>demodulate the input digits </a:t>
            </a:r>
            <a:r>
              <a:rPr lang="en-US" altLang="zh-CN" sz="2800"/>
              <a:t>using collected geophone signals? 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endParaRPr lang="en-US" altLang="zh-CN" sz="2800"/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/>
              <a:t>How to </a:t>
            </a:r>
            <a:r>
              <a:rPr lang="en-US" altLang="zh-CN" sz="2800">
                <a:solidFill>
                  <a:srgbClr val="0000CC"/>
                </a:solidFill>
              </a:rPr>
              <a:t>guarantee the security of  PIN</a:t>
            </a:r>
            <a:r>
              <a:rPr lang="en-US" altLang="zh-CN" sz="2800"/>
              <a:t>, especially considering advanced attacks?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34E55-DDC7-4615-8FA0-1E3DD646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B2F8E5-D2A3-4147-BC2D-26D205D54C24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System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199A0-6104-0448-ADBD-3DC60D4D2AE2}"/>
              </a:ext>
            </a:extLst>
          </p:cNvPr>
          <p:cNvSpPr txBox="1"/>
          <p:nvPr/>
        </p:nvSpPr>
        <p:spPr>
          <a:xfrm>
            <a:off x="608683" y="1210363"/>
            <a:ext cx="762091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>
                <a:solidFill>
                  <a:srgbClr val="0000CC"/>
                </a:solidFill>
              </a:rPr>
              <a:t>Basic idea</a:t>
            </a:r>
            <a:r>
              <a:rPr lang="en-US" altLang="zh-CN" sz="2800"/>
              <a:t>: achieve PIN recognition by analyzing </a:t>
            </a:r>
            <a:r>
              <a:rPr lang="en-US" altLang="zh-CN" sz="2800" i="1">
                <a:solidFill>
                  <a:srgbClr val="FF0000"/>
                </a:solidFill>
              </a:rPr>
              <a:t>location-dependent</a:t>
            </a:r>
            <a:r>
              <a:rPr lang="en-US" altLang="zh-CN" sz="2800"/>
              <a:t> features from structural vibration signals caused by foot tapping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E0F45-209D-F94D-9FCD-697E0E84F5B8}"/>
              </a:ext>
            </a:extLst>
          </p:cNvPr>
          <p:cNvGrpSpPr/>
          <p:nvPr/>
        </p:nvGrpSpPr>
        <p:grpSpPr>
          <a:xfrm>
            <a:off x="608685" y="2860245"/>
            <a:ext cx="7105943" cy="2787394"/>
            <a:chOff x="608683" y="2860245"/>
            <a:chExt cx="7105943" cy="27873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0AED69-689A-F54E-84DE-C273059CD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3" y="2860245"/>
              <a:ext cx="7105943" cy="24688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A01119-790B-D34C-A313-A988A62F7B96}"/>
                </a:ext>
              </a:extLst>
            </p:cNvPr>
            <p:cNvSpPr txBox="1"/>
            <p:nvPr/>
          </p:nvSpPr>
          <p:spPr>
            <a:xfrm>
              <a:off x="2330970" y="5185974"/>
              <a:ext cx="448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Virtual Step PIN Pad Schematic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7DEC23-295D-DB4C-B9C9-E899133B93A0}"/>
              </a:ext>
            </a:extLst>
          </p:cNvPr>
          <p:cNvSpPr/>
          <p:nvPr/>
        </p:nvSpPr>
        <p:spPr>
          <a:xfrm>
            <a:off x="1738858" y="3908091"/>
            <a:ext cx="2011680" cy="84379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79EF28-B181-4246-ACDF-338C2B73626F}"/>
              </a:ext>
            </a:extLst>
          </p:cNvPr>
          <p:cNvSpPr/>
          <p:nvPr/>
        </p:nvSpPr>
        <p:spPr>
          <a:xfrm>
            <a:off x="1738860" y="2830267"/>
            <a:ext cx="6071019" cy="84379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3E18C2-D7D9-DF46-A239-535330F52C59}"/>
              </a:ext>
            </a:extLst>
          </p:cNvPr>
          <p:cNvSpPr/>
          <p:nvPr/>
        </p:nvSpPr>
        <p:spPr>
          <a:xfrm>
            <a:off x="5953593" y="3908091"/>
            <a:ext cx="1810512" cy="84379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CDE3B-765D-4647-98F5-049606C7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518BC7-2CA2-B041-AC43-0523B95985CF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First Challenge – Activation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82D09-8EB5-A140-A045-095A7B6A838F}"/>
              </a:ext>
            </a:extLst>
          </p:cNvPr>
          <p:cNvSpPr txBox="1"/>
          <p:nvPr/>
        </p:nvSpPr>
        <p:spPr>
          <a:xfrm>
            <a:off x="592678" y="1109936"/>
            <a:ext cx="76128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 dirty="0">
                <a:latin typeface="+mn-lt"/>
              </a:rPr>
              <a:t>No physical PIN pad</a:t>
            </a:r>
          </a:p>
          <a:p>
            <a:pPr marL="285750" indent="-285750">
              <a:lnSpc>
                <a:spcPct val="150000"/>
              </a:lnSpc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 dirty="0">
                <a:latin typeface="+mn-lt"/>
              </a:rPr>
              <a:t>Functions of the activation signal:</a:t>
            </a:r>
            <a:r>
              <a:rPr lang="en-US" sz="2800" dirty="0">
                <a:latin typeface="+mn-lt"/>
              </a:rPr>
              <a:t> 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Notify the system to start PIN authentication afterwards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Achieve an agreement about the virtual PIN pad location between the user and the system</a:t>
            </a:r>
            <a:endParaRPr lang="en-US" altLang="zh-CN" sz="2400" dirty="0">
              <a:latin typeface="+mn-lt"/>
            </a:endParaRPr>
          </a:p>
        </p:txBody>
      </p:sp>
      <p:graphicFrame>
        <p:nvGraphicFramePr>
          <p:cNvPr id="10" name="表格 2">
            <a:extLst>
              <a:ext uri="{FF2B5EF4-FFF2-40B4-BE49-F238E27FC236}">
                <a16:creationId xmlns:a16="http://schemas.microsoft.com/office/drawing/2014/main" id="{A97D4C03-5C89-804B-9879-DD6FE505966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9805588"/>
              </p:ext>
            </p:extLst>
          </p:nvPr>
        </p:nvGraphicFramePr>
        <p:xfrm>
          <a:off x="1947184" y="3668505"/>
          <a:ext cx="2491833" cy="219405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0611">
                  <a:extLst>
                    <a:ext uri="{9D8B030D-6E8A-4147-A177-3AD203B41FA5}">
                      <a16:colId xmlns:a16="http://schemas.microsoft.com/office/drawing/2014/main" val="3139829810"/>
                    </a:ext>
                  </a:extLst>
                </a:gridCol>
                <a:gridCol w="830611">
                  <a:extLst>
                    <a:ext uri="{9D8B030D-6E8A-4147-A177-3AD203B41FA5}">
                      <a16:colId xmlns:a16="http://schemas.microsoft.com/office/drawing/2014/main" val="3541445147"/>
                    </a:ext>
                  </a:extLst>
                </a:gridCol>
                <a:gridCol w="830611">
                  <a:extLst>
                    <a:ext uri="{9D8B030D-6E8A-4147-A177-3AD203B41FA5}">
                      <a16:colId xmlns:a16="http://schemas.microsoft.com/office/drawing/2014/main" val="833528965"/>
                    </a:ext>
                  </a:extLst>
                </a:gridCol>
              </a:tblGrid>
              <a:tr h="7313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1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2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3</a:t>
                      </a:r>
                      <a:endParaRPr lang="zh-CN" alt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61216"/>
                  </a:ext>
                </a:extLst>
              </a:tr>
              <a:tr h="7313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4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5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6</a:t>
                      </a:r>
                      <a:endParaRPr lang="zh-CN" alt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08389"/>
                  </a:ext>
                </a:extLst>
              </a:tr>
              <a:tr h="7313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7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8</a:t>
                      </a:r>
                      <a:endParaRPr lang="zh-CN" alt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2000" b="0"/>
                        <a:t>9</a:t>
                      </a:r>
                      <a:endParaRPr lang="zh-CN" alt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25701"/>
                  </a:ext>
                </a:extLst>
              </a:tr>
            </a:tbl>
          </a:graphicData>
        </a:graphic>
      </p:graphicFrame>
      <p:sp>
        <p:nvSpPr>
          <p:cNvPr id="11" name="圆柱体 1">
            <a:extLst>
              <a:ext uri="{FF2B5EF4-FFF2-40B4-BE49-F238E27FC236}">
                <a16:creationId xmlns:a16="http://schemas.microsoft.com/office/drawing/2014/main" id="{BFF62C97-9E29-A649-B620-D9024BB67096}"/>
              </a:ext>
            </a:extLst>
          </p:cNvPr>
          <p:cNvSpPr>
            <a:spLocks noChangeAspect="1"/>
          </p:cNvSpPr>
          <p:nvPr/>
        </p:nvSpPr>
        <p:spPr>
          <a:xfrm>
            <a:off x="3011981" y="3893117"/>
            <a:ext cx="211975" cy="27432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A59C8703-50BB-4440-8E06-7C4166B16946}"/>
              </a:ext>
            </a:extLst>
          </p:cNvPr>
          <p:cNvSpPr txBox="1"/>
          <p:nvPr/>
        </p:nvSpPr>
        <p:spPr>
          <a:xfrm>
            <a:off x="2945482" y="349911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G</a:t>
            </a:r>
            <a:r>
              <a:rPr lang="en-US" altLang="zh-CN" baseline="-25000"/>
              <a:t>3</a:t>
            </a:r>
            <a:endParaRPr lang="zh-CN" altLang="en-US" baseline="-25000"/>
          </a:p>
        </p:txBody>
      </p:sp>
      <p:sp>
        <p:nvSpPr>
          <p:cNvPr id="13" name="圆柱体 13">
            <a:extLst>
              <a:ext uri="{FF2B5EF4-FFF2-40B4-BE49-F238E27FC236}">
                <a16:creationId xmlns:a16="http://schemas.microsoft.com/office/drawing/2014/main" id="{DFC33EAF-99FF-9A41-A312-FE48F7719A4D}"/>
              </a:ext>
            </a:extLst>
          </p:cNvPr>
          <p:cNvSpPr>
            <a:spLocks noChangeAspect="1"/>
          </p:cNvSpPr>
          <p:nvPr/>
        </p:nvSpPr>
        <p:spPr>
          <a:xfrm>
            <a:off x="2142382" y="4790337"/>
            <a:ext cx="211975" cy="27432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4">
            <a:extLst>
              <a:ext uri="{FF2B5EF4-FFF2-40B4-BE49-F238E27FC236}">
                <a16:creationId xmlns:a16="http://schemas.microsoft.com/office/drawing/2014/main" id="{41C81D61-5643-634D-B935-5DB3BF998496}"/>
              </a:ext>
            </a:extLst>
          </p:cNvPr>
          <p:cNvSpPr txBox="1"/>
          <p:nvPr/>
        </p:nvSpPr>
        <p:spPr>
          <a:xfrm>
            <a:off x="2089580" y="508438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G</a:t>
            </a:r>
            <a:r>
              <a:rPr lang="en-US" altLang="zh-CN" baseline="-25000"/>
              <a:t>1</a:t>
            </a:r>
            <a:endParaRPr lang="zh-CN" altLang="en-US" baseline="-25000"/>
          </a:p>
        </p:txBody>
      </p:sp>
      <p:sp>
        <p:nvSpPr>
          <p:cNvPr id="15" name="圆柱体 15">
            <a:extLst>
              <a:ext uri="{FF2B5EF4-FFF2-40B4-BE49-F238E27FC236}">
                <a16:creationId xmlns:a16="http://schemas.microsoft.com/office/drawing/2014/main" id="{953992B7-04DD-7144-8014-64FA66DD5D72}"/>
              </a:ext>
            </a:extLst>
          </p:cNvPr>
          <p:cNvSpPr>
            <a:spLocks noChangeAspect="1"/>
          </p:cNvSpPr>
          <p:nvPr/>
        </p:nvSpPr>
        <p:spPr>
          <a:xfrm>
            <a:off x="3981204" y="4790337"/>
            <a:ext cx="211975" cy="27432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E4BFC183-2905-0F4F-A7D6-75065BFD0B17}"/>
              </a:ext>
            </a:extLst>
          </p:cNvPr>
          <p:cNvSpPr txBox="1"/>
          <p:nvPr/>
        </p:nvSpPr>
        <p:spPr>
          <a:xfrm>
            <a:off x="3908884" y="506465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G</a:t>
            </a:r>
            <a:r>
              <a:rPr lang="en-US" altLang="zh-CN" baseline="-25000"/>
              <a:t>2</a:t>
            </a:r>
            <a:endParaRPr lang="zh-CN" altLang="en-US" baseline="-25000"/>
          </a:p>
        </p:txBody>
      </p:sp>
      <p:pic>
        <p:nvPicPr>
          <p:cNvPr id="44" name="图形 28">
            <a:extLst>
              <a:ext uri="{FF2B5EF4-FFF2-40B4-BE49-F238E27FC236}">
                <a16:creationId xmlns:a16="http://schemas.microsoft.com/office/drawing/2014/main" id="{316F443D-CFDE-904D-9CF8-A519B267B5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74887" y="3779040"/>
            <a:ext cx="219456" cy="502758"/>
          </a:xfrm>
          <a:prstGeom prst="rect">
            <a:avLst/>
          </a:prstGeom>
          <a:noFill/>
        </p:spPr>
      </p:pic>
      <p:pic>
        <p:nvPicPr>
          <p:cNvPr id="46" name="图形 28">
            <a:extLst>
              <a:ext uri="{FF2B5EF4-FFF2-40B4-BE49-F238E27FC236}">
                <a16:creationId xmlns:a16="http://schemas.microsoft.com/office/drawing/2014/main" id="{76B5C781-6A38-5741-BDD0-1F3B87D2E34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55353" y="4538958"/>
            <a:ext cx="219456" cy="502758"/>
          </a:xfrm>
          <a:prstGeom prst="rect">
            <a:avLst/>
          </a:prstGeom>
          <a:noFill/>
        </p:spPr>
      </p:pic>
      <p:pic>
        <p:nvPicPr>
          <p:cNvPr id="47" name="图形 28">
            <a:extLst>
              <a:ext uri="{FF2B5EF4-FFF2-40B4-BE49-F238E27FC236}">
                <a16:creationId xmlns:a16="http://schemas.microsoft.com/office/drawing/2014/main" id="{09475ADE-9A7D-C54C-8097-B6939EDAC1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58296" y="5359804"/>
            <a:ext cx="219456" cy="502758"/>
          </a:xfrm>
          <a:prstGeom prst="rect">
            <a:avLst/>
          </a:prstGeom>
          <a:noFill/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A481350-C827-164D-9844-1C0D4CB54E88}"/>
              </a:ext>
            </a:extLst>
          </p:cNvPr>
          <p:cNvGrpSpPr/>
          <p:nvPr/>
        </p:nvGrpSpPr>
        <p:grpSpPr>
          <a:xfrm>
            <a:off x="1311972" y="4137377"/>
            <a:ext cx="1650399" cy="457200"/>
            <a:chOff x="2249519" y="4137377"/>
            <a:chExt cx="1650399" cy="457200"/>
          </a:xfrm>
        </p:grpSpPr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BE0F338A-DA36-B041-819C-62E7AA27216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473725" y="4137377"/>
              <a:ext cx="426193" cy="45720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93416-E33E-234D-ABF0-E776CA7DD7CD}"/>
                </a:ext>
              </a:extLst>
            </p:cNvPr>
            <p:cNvSpPr txBox="1"/>
            <p:nvPr/>
          </p:nvSpPr>
          <p:spPr>
            <a:xfrm>
              <a:off x="2249519" y="4182494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</a:t>
              </a:r>
              <a:r>
                <a:rPr lang="en-US" sz="2000" baseline="-25000"/>
                <a:t>1</a:t>
              </a:r>
              <a:endParaRPr lang="en-US" sz="1400" baseline="-2500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E05B686-1D47-0648-AE68-8216A09C5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6903" y="4382549"/>
              <a:ext cx="987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FEC67C-DD82-C447-9A70-562F14ACE7DD}"/>
              </a:ext>
            </a:extLst>
          </p:cNvPr>
          <p:cNvGrpSpPr/>
          <p:nvPr/>
        </p:nvGrpSpPr>
        <p:grpSpPr>
          <a:xfrm>
            <a:off x="3336468" y="4911072"/>
            <a:ext cx="1686535" cy="457200"/>
            <a:chOff x="4274015" y="4911072"/>
            <a:chExt cx="1686535" cy="457200"/>
          </a:xfrm>
        </p:grpSpPr>
        <p:cxnSp>
          <p:nvCxnSpPr>
            <p:cNvPr id="21" name="直接箭头连接符 19">
              <a:extLst>
                <a:ext uri="{FF2B5EF4-FFF2-40B4-BE49-F238E27FC236}">
                  <a16:creationId xmlns:a16="http://schemas.microsoft.com/office/drawing/2014/main" id="{E3C32B10-8D7B-664A-8A9E-AB7D460329E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274015" y="4911072"/>
              <a:ext cx="526118" cy="45720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617B8CE-5288-834E-94FF-9757FEE86DF5}"/>
                </a:ext>
              </a:extLst>
            </p:cNvPr>
            <p:cNvGrpSpPr/>
            <p:nvPr/>
          </p:nvGrpSpPr>
          <p:grpSpPr>
            <a:xfrm>
              <a:off x="4549296" y="4927497"/>
              <a:ext cx="1411254" cy="400110"/>
              <a:chOff x="4549296" y="4927497"/>
              <a:chExt cx="1411254" cy="4001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EFD656-A364-2549-BFCD-3965DE781A48}"/>
                  </a:ext>
                </a:extLst>
              </p:cNvPr>
              <p:cNvSpPr txBox="1"/>
              <p:nvPr/>
            </p:nvSpPr>
            <p:spPr>
              <a:xfrm>
                <a:off x="5527418" y="4927497"/>
                <a:ext cx="433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D</a:t>
                </a:r>
                <a:r>
                  <a:rPr lang="en-US" sz="2000" baseline="-25000"/>
                  <a:t>2</a:t>
                </a:r>
                <a:endParaRPr lang="en-US" sz="1400" baseline="-2500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F8C09BA-1885-A242-AFD7-C468A2036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296" y="5136435"/>
                <a:ext cx="987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C7B572-FF24-224A-8E86-1726FA49CF8E}"/>
              </a:ext>
            </a:extLst>
          </p:cNvPr>
          <p:cNvGrpSpPr/>
          <p:nvPr/>
        </p:nvGrpSpPr>
        <p:grpSpPr>
          <a:xfrm>
            <a:off x="5139130" y="3632970"/>
            <a:ext cx="3228774" cy="2196123"/>
            <a:chOff x="5139130" y="3632968"/>
            <a:chExt cx="3228774" cy="219612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2912E4C9-06A1-AF4F-A60D-0DAC6496178A}"/>
                </a:ext>
              </a:extLst>
            </p:cNvPr>
            <p:cNvSpPr/>
            <p:nvPr/>
          </p:nvSpPr>
          <p:spPr>
            <a:xfrm>
              <a:off x="5139130" y="3632968"/>
              <a:ext cx="3031683" cy="219612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DFA6E4C-202A-514E-A7C4-93A4585FFC0E}"/>
                </a:ext>
              </a:extLst>
            </p:cNvPr>
            <p:cNvGrpSpPr/>
            <p:nvPr/>
          </p:nvGrpSpPr>
          <p:grpSpPr>
            <a:xfrm>
              <a:off x="5220155" y="3785318"/>
              <a:ext cx="3147749" cy="1914563"/>
              <a:chOff x="5743984" y="3609818"/>
              <a:chExt cx="3147749" cy="1914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1D56996-1906-1840-8645-8D31040A3F37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44" y="4030277"/>
                    <a:ext cx="3068615" cy="967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a14:m>
                    <a:r>
                      <a:rPr lang="en-US" sz="20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20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a14:m>
                    <a:r>
                      <a:rPr lang="en-US" sz="20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200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ii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1D56996-1906-1840-8645-8D31040A3F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44" y="4030277"/>
                    <a:ext cx="3068615" cy="9671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0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24819F2-7307-9C4F-91BE-8418C9D088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1108" y="3955657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1497951-6345-BA4B-980C-3689D0D26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219" y="4944523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F0DAA4E-4919-074E-9C56-4091BAEE43DD}"/>
                  </a:ext>
                </a:extLst>
              </p:cNvPr>
              <p:cNvSpPr txBox="1"/>
              <p:nvPr/>
            </p:nvSpPr>
            <p:spPr>
              <a:xfrm>
                <a:off x="5743984" y="3609818"/>
                <a:ext cx="2856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minimum interval distance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01165AA-717E-7442-A20A-8D482FBB0955}"/>
                  </a:ext>
                </a:extLst>
              </p:cNvPr>
              <p:cNvSpPr txBox="1"/>
              <p:nvPr/>
            </p:nvSpPr>
            <p:spPr>
              <a:xfrm>
                <a:off x="6035077" y="5155049"/>
                <a:ext cx="2856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pre-determined threshold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4C58E-EBA5-41FA-825D-5ED89E0F5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2" grpId="1"/>
      <p:bldP spid="13" grpId="0" animBg="1"/>
      <p:bldP spid="14" grpId="0"/>
      <p:bldP spid="14" grpId="1"/>
      <p:bldP spid="15" grpId="0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E46A65-C193-B941-9561-47E591584657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Second</a:t>
            </a:r>
            <a:r>
              <a:rPr lang="en-US" sz="3600"/>
              <a:t> Challenge – Data Preprocessing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BA200-9882-AD41-A048-907E19CCE03F}"/>
              </a:ext>
            </a:extLst>
          </p:cNvPr>
          <p:cNvSpPr txBox="1"/>
          <p:nvPr/>
        </p:nvSpPr>
        <p:spPr>
          <a:xfrm>
            <a:off x="518230" y="1090627"/>
            <a:ext cx="7808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 dirty="0"/>
              <a:t>Noise reduction</a:t>
            </a:r>
            <a:endParaRPr lang="en-US" sz="2800" dirty="0"/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Fast Fourier Transform (FFT) filtering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D1614-984D-C348-B176-2E85FEE5D697}"/>
              </a:ext>
            </a:extLst>
          </p:cNvPr>
          <p:cNvSpPr txBox="1"/>
          <p:nvPr/>
        </p:nvSpPr>
        <p:spPr>
          <a:xfrm>
            <a:off x="518230" y="1901436"/>
            <a:ext cx="79081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 dirty="0"/>
              <a:t>Structural vibration signal segmentation</a:t>
            </a:r>
            <a:endParaRPr lang="en-US" sz="2800" dirty="0"/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Cross-correlation: quantify the similarity of two waveforms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Two steps: </a:t>
            </a:r>
          </a:p>
          <a:p>
            <a:pPr marL="914400" lvl="1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1. Identify inter-vibration intervals;</a:t>
            </a:r>
          </a:p>
          <a:p>
            <a:pPr marL="914400" lvl="1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2. Separate foot tapping with inferences (e.g., dropping an object to the ground)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FA02B82-7AB9-5E4A-AEE3-5CF68C220431}"/>
              </a:ext>
            </a:extLst>
          </p:cNvPr>
          <p:cNvGrpSpPr/>
          <p:nvPr/>
        </p:nvGrpSpPr>
        <p:grpSpPr>
          <a:xfrm>
            <a:off x="385229" y="4058220"/>
            <a:ext cx="4987876" cy="1611292"/>
            <a:chOff x="385229" y="4058220"/>
            <a:chExt cx="4987876" cy="161129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24EE15E-9C4B-1140-AC03-1ADF66B72430}"/>
                </a:ext>
              </a:extLst>
            </p:cNvPr>
            <p:cNvSpPr txBox="1">
              <a:spLocks noChangeAspect="1"/>
            </p:cNvSpPr>
            <p:nvPr/>
          </p:nvSpPr>
          <p:spPr>
            <a:xfrm rot="5400000">
              <a:off x="2698103" y="4930285"/>
              <a:ext cx="746030" cy="36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/>
                <a:t>   </a:t>
              </a:r>
              <a:r>
                <a:rPr lang="en-US" sz="2000" b="1"/>
                <a:t>· · ·</a:t>
              </a:r>
            </a:p>
            <a:p>
              <a:endParaRPr lang="en-U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2DD812-DF35-C149-B12D-D0D3CB087819}"/>
                </a:ext>
              </a:extLst>
            </p:cNvPr>
            <p:cNvSpPr txBox="1"/>
            <p:nvPr/>
          </p:nvSpPr>
          <p:spPr>
            <a:xfrm>
              <a:off x="3303777" y="4501614"/>
              <a:ext cx="2069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Non-vibration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FF33DF-3F08-694C-BBB1-BEF83EB6F201}"/>
                </a:ext>
              </a:extLst>
            </p:cNvPr>
            <p:cNvSpPr txBox="1"/>
            <p:nvPr/>
          </p:nvSpPr>
          <p:spPr>
            <a:xfrm>
              <a:off x="3305243" y="5162034"/>
              <a:ext cx="1527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Vibration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62DC86-7DA4-0045-A227-C83F3EDFE9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85229" y="4861542"/>
              <a:ext cx="1083726" cy="5313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200"/>
                <a:t>   </a:t>
              </a:r>
              <a:r>
                <a:rPr lang="en-US" sz="2200" b="1"/>
                <a:t>· · ·</a:t>
              </a:r>
            </a:p>
            <a:p>
              <a:endParaRPr lang="en-US" sz="22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B71877C-175B-164F-B49E-CC99B967ED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17368" y="4418564"/>
              <a:ext cx="396023" cy="457200"/>
              <a:chOff x="3152647" y="4510004"/>
              <a:chExt cx="475228" cy="548640"/>
            </a:xfrm>
          </p:grpSpPr>
          <p:sp>
            <p:nvSpPr>
              <p:cNvPr id="12" name="Left Bracket 11">
                <a:extLst>
                  <a:ext uri="{FF2B5EF4-FFF2-40B4-BE49-F238E27FC236}">
                    <a16:creationId xmlns:a16="http://schemas.microsoft.com/office/drawing/2014/main" id="{7F91F405-F77C-5D48-91DE-F801DD3D0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2647" y="4510004"/>
                <a:ext cx="105790" cy="548640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91E90383-A98E-6649-B7FD-74DBB8381A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518787" y="4510004"/>
                <a:ext cx="109088" cy="548640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48C3C5F-3362-7041-8CAD-A7D69D277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8437" y="5058644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3A668B-0504-EA47-AE0D-E49D9B927B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27764" y="5212312"/>
              <a:ext cx="396023" cy="457200"/>
              <a:chOff x="3152647" y="4510004"/>
              <a:chExt cx="475228" cy="548640"/>
            </a:xfrm>
          </p:grpSpPr>
          <p:sp>
            <p:nvSpPr>
              <p:cNvPr id="36" name="Left Bracket 35">
                <a:extLst>
                  <a:ext uri="{FF2B5EF4-FFF2-40B4-BE49-F238E27FC236}">
                    <a16:creationId xmlns:a16="http://schemas.microsoft.com/office/drawing/2014/main" id="{C168DA08-33CD-7D48-949F-01DE881B73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2647" y="4510004"/>
                <a:ext cx="105790" cy="548640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eft Bracket 36">
                <a:extLst>
                  <a:ext uri="{FF2B5EF4-FFF2-40B4-BE49-F238E27FC236}">
                    <a16:creationId xmlns:a16="http://schemas.microsoft.com/office/drawing/2014/main" id="{41B28456-48A8-9B4F-911D-01E4BCB298B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518787" y="4510004"/>
                <a:ext cx="109088" cy="548640"/>
              </a:xfrm>
              <a:prstGeom prst="leftBracket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46164F0-7DF0-3C41-8507-C255690F1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8437" y="5058644"/>
                <a:ext cx="274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A028F6F-31BD-414A-9321-CE9D3A2DE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2398" y="4799524"/>
              <a:ext cx="247067" cy="365760"/>
            </a:xfrm>
            <a:custGeom>
              <a:avLst/>
              <a:gdLst>
                <a:gd name="connsiteX0" fmla="*/ 0 w 381000"/>
                <a:gd name="connsiteY0" fmla="*/ 564034 h 564034"/>
                <a:gd name="connsiteX1" fmla="*/ 121920 w 381000"/>
                <a:gd name="connsiteY1" fmla="*/ 154 h 564034"/>
                <a:gd name="connsiteX2" fmla="*/ 213360 w 381000"/>
                <a:gd name="connsiteY2" fmla="*/ 503074 h 564034"/>
                <a:gd name="connsiteX3" fmla="*/ 320040 w 381000"/>
                <a:gd name="connsiteY3" fmla="*/ 122074 h 564034"/>
                <a:gd name="connsiteX4" fmla="*/ 381000 w 381000"/>
                <a:gd name="connsiteY4" fmla="*/ 472594 h 56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564034">
                  <a:moveTo>
                    <a:pt x="0" y="564034"/>
                  </a:moveTo>
                  <a:cubicBezTo>
                    <a:pt x="43180" y="287174"/>
                    <a:pt x="86360" y="10314"/>
                    <a:pt x="121920" y="154"/>
                  </a:cubicBezTo>
                  <a:cubicBezTo>
                    <a:pt x="157480" y="-10006"/>
                    <a:pt x="180340" y="482754"/>
                    <a:pt x="213360" y="503074"/>
                  </a:cubicBezTo>
                  <a:cubicBezTo>
                    <a:pt x="246380" y="523394"/>
                    <a:pt x="292100" y="127154"/>
                    <a:pt x="320040" y="122074"/>
                  </a:cubicBezTo>
                  <a:cubicBezTo>
                    <a:pt x="347980" y="116994"/>
                    <a:pt x="364490" y="294794"/>
                    <a:pt x="381000" y="472594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Chevron 53">
              <a:extLst>
                <a:ext uri="{FF2B5EF4-FFF2-40B4-BE49-F238E27FC236}">
                  <a16:creationId xmlns:a16="http://schemas.microsoft.com/office/drawing/2014/main" id="{521DFF6D-369E-CC49-93D6-1457F3575066}"/>
                </a:ext>
              </a:extLst>
            </p:cNvPr>
            <p:cNvSpPr/>
            <p:nvPr/>
          </p:nvSpPr>
          <p:spPr>
            <a:xfrm>
              <a:off x="2179320" y="4954248"/>
              <a:ext cx="274320" cy="150116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8D216B61-64F4-1640-A824-CA4A3AEAEC4D}"/>
                </a:ext>
              </a:extLst>
            </p:cNvPr>
            <p:cNvSpPr/>
            <p:nvPr/>
          </p:nvSpPr>
          <p:spPr>
            <a:xfrm>
              <a:off x="2516031" y="4569293"/>
              <a:ext cx="304670" cy="93275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D81E65-A931-0941-B484-BFB87E9D632B}"/>
                </a:ext>
              </a:extLst>
            </p:cNvPr>
            <p:cNvSpPr/>
            <p:nvPr/>
          </p:nvSpPr>
          <p:spPr>
            <a:xfrm>
              <a:off x="2883299" y="5509493"/>
              <a:ext cx="137160" cy="13716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5176B51-1DD5-DE49-B87F-81908DB9ECE6}"/>
                </a:ext>
              </a:extLst>
            </p:cNvPr>
            <p:cNvSpPr/>
            <p:nvPr/>
          </p:nvSpPr>
          <p:spPr>
            <a:xfrm>
              <a:off x="2879278" y="471946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B84285-757F-724E-8E2A-F36CA76B9E62}"/>
                </a:ext>
              </a:extLst>
            </p:cNvPr>
            <p:cNvSpPr/>
            <p:nvPr/>
          </p:nvSpPr>
          <p:spPr>
            <a:xfrm>
              <a:off x="3053637" y="5517521"/>
              <a:ext cx="137160" cy="13716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BB51DA1-FA04-324F-991A-FA623CD23F65}"/>
                </a:ext>
              </a:extLst>
            </p:cNvPr>
            <p:cNvSpPr/>
            <p:nvPr/>
          </p:nvSpPr>
          <p:spPr>
            <a:xfrm>
              <a:off x="3031678" y="471946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43299FB-4BFC-9240-85EB-02BE9ADE23C5}"/>
                </a:ext>
              </a:extLst>
            </p:cNvPr>
            <p:cNvSpPr/>
            <p:nvPr/>
          </p:nvSpPr>
          <p:spPr>
            <a:xfrm>
              <a:off x="1157947" y="4867564"/>
              <a:ext cx="182880" cy="274320"/>
            </a:xfrm>
            <a:custGeom>
              <a:avLst/>
              <a:gdLst>
                <a:gd name="connsiteX0" fmla="*/ 0 w 213360"/>
                <a:gd name="connsiteY0" fmla="*/ 342396 h 342396"/>
                <a:gd name="connsiteX1" fmla="*/ 45720 w 213360"/>
                <a:gd name="connsiteY1" fmla="*/ 7116 h 342396"/>
                <a:gd name="connsiteX2" fmla="*/ 106680 w 213360"/>
                <a:gd name="connsiteY2" fmla="*/ 311916 h 342396"/>
                <a:gd name="connsiteX3" fmla="*/ 167640 w 213360"/>
                <a:gd name="connsiteY3" fmla="*/ 129036 h 342396"/>
                <a:gd name="connsiteX4" fmla="*/ 182880 w 213360"/>
                <a:gd name="connsiteY4" fmla="*/ 7116 h 342396"/>
                <a:gd name="connsiteX5" fmla="*/ 213360 w 213360"/>
                <a:gd name="connsiteY5" fmla="*/ 342396 h 34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60" h="342396">
                  <a:moveTo>
                    <a:pt x="0" y="342396"/>
                  </a:moveTo>
                  <a:cubicBezTo>
                    <a:pt x="13970" y="177296"/>
                    <a:pt x="27940" y="12196"/>
                    <a:pt x="45720" y="7116"/>
                  </a:cubicBezTo>
                  <a:cubicBezTo>
                    <a:pt x="63500" y="2036"/>
                    <a:pt x="86360" y="291596"/>
                    <a:pt x="106680" y="311916"/>
                  </a:cubicBezTo>
                  <a:cubicBezTo>
                    <a:pt x="127000" y="332236"/>
                    <a:pt x="154940" y="179836"/>
                    <a:pt x="167640" y="129036"/>
                  </a:cubicBezTo>
                  <a:cubicBezTo>
                    <a:pt x="180340" y="78236"/>
                    <a:pt x="175260" y="-28444"/>
                    <a:pt x="182880" y="7116"/>
                  </a:cubicBezTo>
                  <a:cubicBezTo>
                    <a:pt x="190500" y="42676"/>
                    <a:pt x="201930" y="192536"/>
                    <a:pt x="213360" y="342396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9C8D4A7-BE84-A04B-BE24-6E1A66EDE2E6}"/>
                </a:ext>
              </a:extLst>
            </p:cNvPr>
            <p:cNvSpPr/>
            <p:nvPr/>
          </p:nvSpPr>
          <p:spPr>
            <a:xfrm>
              <a:off x="2975224" y="5383047"/>
              <a:ext cx="137160" cy="1371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DA973A1-D0D7-A74D-A00F-ED06BDCF2B7F}"/>
                </a:ext>
              </a:extLst>
            </p:cNvPr>
            <p:cNvSpPr/>
            <p:nvPr/>
          </p:nvSpPr>
          <p:spPr>
            <a:xfrm>
              <a:off x="1447377" y="4998610"/>
              <a:ext cx="213360" cy="122351"/>
            </a:xfrm>
            <a:custGeom>
              <a:avLst/>
              <a:gdLst>
                <a:gd name="connsiteX0" fmla="*/ 0 w 213360"/>
                <a:gd name="connsiteY0" fmla="*/ 15671 h 122351"/>
                <a:gd name="connsiteX1" fmla="*/ 60960 w 213360"/>
                <a:gd name="connsiteY1" fmla="*/ 122351 h 122351"/>
                <a:gd name="connsiteX2" fmla="*/ 76200 w 213360"/>
                <a:gd name="connsiteY2" fmla="*/ 15671 h 122351"/>
                <a:gd name="connsiteX3" fmla="*/ 137160 w 213360"/>
                <a:gd name="connsiteY3" fmla="*/ 107111 h 122351"/>
                <a:gd name="connsiteX4" fmla="*/ 182880 w 213360"/>
                <a:gd name="connsiteY4" fmla="*/ 431 h 122351"/>
                <a:gd name="connsiteX5" fmla="*/ 213360 w 213360"/>
                <a:gd name="connsiteY5" fmla="*/ 76631 h 1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60" h="122351">
                  <a:moveTo>
                    <a:pt x="0" y="15671"/>
                  </a:moveTo>
                  <a:cubicBezTo>
                    <a:pt x="24130" y="69011"/>
                    <a:pt x="48260" y="122351"/>
                    <a:pt x="60960" y="122351"/>
                  </a:cubicBezTo>
                  <a:cubicBezTo>
                    <a:pt x="73660" y="122351"/>
                    <a:pt x="76200" y="15671"/>
                    <a:pt x="76200" y="15671"/>
                  </a:cubicBezTo>
                  <a:cubicBezTo>
                    <a:pt x="88900" y="13131"/>
                    <a:pt x="119380" y="109651"/>
                    <a:pt x="137160" y="107111"/>
                  </a:cubicBezTo>
                  <a:cubicBezTo>
                    <a:pt x="154940" y="104571"/>
                    <a:pt x="182880" y="431"/>
                    <a:pt x="182880" y="431"/>
                  </a:cubicBezTo>
                  <a:cubicBezTo>
                    <a:pt x="195580" y="-4649"/>
                    <a:pt x="204470" y="35991"/>
                    <a:pt x="213360" y="7663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82494BB-05FC-7B49-832B-35F4DFC5BA86}"/>
                </a:ext>
              </a:extLst>
            </p:cNvPr>
            <p:cNvSpPr txBox="1">
              <a:spLocks noChangeAspect="1"/>
            </p:cNvSpPr>
            <p:nvPr/>
          </p:nvSpPr>
          <p:spPr>
            <a:xfrm rot="5400000">
              <a:off x="2427587" y="4334421"/>
              <a:ext cx="1083726" cy="5313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/>
                <a:t>   </a:t>
              </a:r>
              <a:r>
                <a:rPr lang="en-US" sz="2000" b="1"/>
                <a:t>· · ·</a:t>
              </a:r>
            </a:p>
            <a:p>
              <a:endParaRPr lang="en-US" sz="20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9DC2008-4E59-5247-AE3D-E110E4F4D067}"/>
              </a:ext>
            </a:extLst>
          </p:cNvPr>
          <p:cNvGrpSpPr/>
          <p:nvPr/>
        </p:nvGrpSpPr>
        <p:grpSpPr>
          <a:xfrm>
            <a:off x="4815589" y="4403415"/>
            <a:ext cx="3151861" cy="1818876"/>
            <a:chOff x="4815587" y="4403415"/>
            <a:chExt cx="3151861" cy="181887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C74A589-CE68-B945-8705-E87E3981CED8}"/>
                </a:ext>
              </a:extLst>
            </p:cNvPr>
            <p:cNvGrpSpPr/>
            <p:nvPr/>
          </p:nvGrpSpPr>
          <p:grpSpPr>
            <a:xfrm>
              <a:off x="4815587" y="4786608"/>
              <a:ext cx="3151861" cy="1296575"/>
              <a:chOff x="4663187" y="4786608"/>
              <a:chExt cx="3151861" cy="1296575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3AE9619-7B81-3946-86AA-3DF9A43DFD6F}"/>
                  </a:ext>
                </a:extLst>
              </p:cNvPr>
              <p:cNvGrpSpPr/>
              <p:nvPr/>
            </p:nvGrpSpPr>
            <p:grpSpPr>
              <a:xfrm>
                <a:off x="4663187" y="4786608"/>
                <a:ext cx="3151861" cy="1296575"/>
                <a:chOff x="4663187" y="4786608"/>
                <a:chExt cx="3151861" cy="1296575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1720AE3-DB25-B44C-B4A4-C99B245393F4}"/>
                    </a:ext>
                  </a:extLst>
                </p:cNvPr>
                <p:cNvGrpSpPr/>
                <p:nvPr/>
              </p:nvGrpSpPr>
              <p:grpSpPr>
                <a:xfrm>
                  <a:off x="4663187" y="4786608"/>
                  <a:ext cx="3151861" cy="1296575"/>
                  <a:chOff x="4663187" y="4786608"/>
                  <a:chExt cx="3151861" cy="1296575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0B36C82-3784-1F4A-8117-6EFD767EBFF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559" y="4869658"/>
                    <a:ext cx="187213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00CC"/>
                        </a:solidFill>
                      </a:rPr>
                      <a:t>Foot taps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9FE2482-6961-FB4B-98CF-1AFD9C1402DA}"/>
                      </a:ext>
                    </a:extLst>
                  </p:cNvPr>
                  <p:cNvSpPr txBox="1"/>
                  <p:nvPr/>
                </p:nvSpPr>
                <p:spPr>
                  <a:xfrm>
                    <a:off x="5776025" y="5621518"/>
                    <a:ext cx="203902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Interference</a:t>
                    </a:r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418DA9F0-AFDE-2645-91C5-B19612AED97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88150" y="4786608"/>
                    <a:ext cx="396023" cy="457200"/>
                    <a:chOff x="3152647" y="4510004"/>
                    <a:chExt cx="475228" cy="548640"/>
                  </a:xfrm>
                </p:grpSpPr>
                <p:sp>
                  <p:nvSpPr>
                    <p:cNvPr id="43" name="Left Bracket 42">
                      <a:extLst>
                        <a:ext uri="{FF2B5EF4-FFF2-40B4-BE49-F238E27FC236}">
                          <a16:creationId xmlns:a16="http://schemas.microsoft.com/office/drawing/2014/main" id="{445C7D87-FF12-7D40-8FE0-D4C2C29635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52647" y="4510004"/>
                      <a:ext cx="105790" cy="548640"/>
                    </a:xfrm>
                    <a:prstGeom prst="leftBracket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4" name="Left Bracket 43">
                      <a:extLst>
                        <a:ext uri="{FF2B5EF4-FFF2-40B4-BE49-F238E27FC236}">
                          <a16:creationId xmlns:a16="http://schemas.microsoft.com/office/drawing/2014/main" id="{CF6BD525-82AE-104E-BC1E-E45C07E282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518787" y="4510004"/>
                      <a:ext cx="109088" cy="548640"/>
                    </a:xfrm>
                    <a:prstGeom prst="leftBracket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BE8C547C-218C-1741-90D4-588B2A1A2F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58437" y="5058644"/>
                      <a:ext cx="27432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3E766C5E-5CF1-394C-9761-90F2AA7C6C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98546" y="5539613"/>
                    <a:ext cx="396023" cy="457200"/>
                    <a:chOff x="3152647" y="4510004"/>
                    <a:chExt cx="475228" cy="548640"/>
                  </a:xfrm>
                </p:grpSpPr>
                <p:sp>
                  <p:nvSpPr>
                    <p:cNvPr id="47" name="Left Bracket 46">
                      <a:extLst>
                        <a:ext uri="{FF2B5EF4-FFF2-40B4-BE49-F238E27FC236}">
                          <a16:creationId xmlns:a16="http://schemas.microsoft.com/office/drawing/2014/main" id="{D719AEDA-EE80-6441-BE51-E20A64E1D7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52647" y="4510004"/>
                      <a:ext cx="105790" cy="548640"/>
                    </a:xfrm>
                    <a:prstGeom prst="leftBracket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" name="Left Bracket 47">
                      <a:extLst>
                        <a:ext uri="{FF2B5EF4-FFF2-40B4-BE49-F238E27FC236}">
                          <a16:creationId xmlns:a16="http://schemas.microsoft.com/office/drawing/2014/main" id="{4B34EE97-A8F8-0C47-B158-341ED47E8C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518787" y="4510004"/>
                      <a:ext cx="109088" cy="548640"/>
                    </a:xfrm>
                    <a:prstGeom prst="leftBracket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C1BB0506-48B8-D440-A2D8-2F5691B456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58437" y="5058644"/>
                      <a:ext cx="27432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Chevron 54">
                    <a:extLst>
                      <a:ext uri="{FF2B5EF4-FFF2-40B4-BE49-F238E27FC236}">
                        <a16:creationId xmlns:a16="http://schemas.microsoft.com/office/drawing/2014/main" id="{8D7B2AD2-E5AB-F542-A65D-6CF18AE78102}"/>
                      </a:ext>
                    </a:extLst>
                  </p:cNvPr>
                  <p:cNvSpPr/>
                  <p:nvPr/>
                </p:nvSpPr>
                <p:spPr>
                  <a:xfrm>
                    <a:off x="4663187" y="5317808"/>
                    <a:ext cx="274320" cy="150116"/>
                  </a:xfrm>
                  <a:prstGeom prst="chevron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6" name="Left Brace 55">
                  <a:extLst>
                    <a:ext uri="{FF2B5EF4-FFF2-40B4-BE49-F238E27FC236}">
                      <a16:creationId xmlns:a16="http://schemas.microsoft.com/office/drawing/2014/main" id="{2DAFDA3A-672B-3942-8833-5A99A59024D7}"/>
                    </a:ext>
                  </a:extLst>
                </p:cNvPr>
                <p:cNvSpPr/>
                <p:nvPr/>
              </p:nvSpPr>
              <p:spPr>
                <a:xfrm>
                  <a:off x="4983480" y="4919595"/>
                  <a:ext cx="304670" cy="932755"/>
                </a:xfrm>
                <a:prstGeom prst="lef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DB88E0A-654B-144B-82D2-FFAA416B1E70}"/>
                  </a:ext>
                </a:extLst>
              </p:cNvPr>
              <p:cNvSpPr/>
              <p:nvPr/>
            </p:nvSpPr>
            <p:spPr>
              <a:xfrm>
                <a:off x="5383144" y="5834511"/>
                <a:ext cx="137160" cy="13716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781685E-7346-A640-9D35-FB0AA831FB0D}"/>
                  </a:ext>
                </a:extLst>
              </p:cNvPr>
              <p:cNvSpPr/>
              <p:nvPr/>
            </p:nvSpPr>
            <p:spPr>
              <a:xfrm>
                <a:off x="5336939" y="5087750"/>
                <a:ext cx="137160" cy="13716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363F108-0D24-FA4D-9B9B-DDBE9F874461}"/>
                  </a:ext>
                </a:extLst>
              </p:cNvPr>
              <p:cNvSpPr/>
              <p:nvPr/>
            </p:nvSpPr>
            <p:spPr>
              <a:xfrm>
                <a:off x="5537757" y="5080538"/>
                <a:ext cx="137160" cy="13716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B3C1A5-C52A-CF4B-BD5A-FEE3C44552B9}"/>
                </a:ext>
              </a:extLst>
            </p:cNvPr>
            <p:cNvSpPr txBox="1">
              <a:spLocks noChangeAspect="1"/>
            </p:cNvSpPr>
            <p:nvPr/>
          </p:nvSpPr>
          <p:spPr>
            <a:xfrm rot="5400000">
              <a:off x="5056491" y="4679616"/>
              <a:ext cx="1083726" cy="5313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/>
                <a:t>   </a:t>
              </a:r>
              <a:r>
                <a:rPr lang="en-US" sz="2000" b="1"/>
                <a:t>· · ·</a:t>
              </a:r>
            </a:p>
            <a:p>
              <a:endParaRPr lang="en-US" sz="20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2A35BE-C84F-AA45-BD1A-BC212774CAEE}"/>
                </a:ext>
              </a:extLst>
            </p:cNvPr>
            <p:cNvSpPr txBox="1">
              <a:spLocks noChangeAspect="1"/>
            </p:cNvSpPr>
            <p:nvPr/>
          </p:nvSpPr>
          <p:spPr>
            <a:xfrm rot="5400000">
              <a:off x="5056491" y="5414766"/>
              <a:ext cx="1083726" cy="5313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/>
                <a:t>   </a:t>
              </a:r>
              <a:r>
                <a:rPr lang="en-US" sz="2000" b="1"/>
                <a:t>· · ·</a:t>
              </a:r>
            </a:p>
            <a:p>
              <a:endParaRPr lang="en-US" sz="20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5619F-0067-4608-9AFB-503A8290B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59AA91-931C-1047-84DB-282A8BBF3804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Third</a:t>
            </a:r>
            <a:r>
              <a:rPr lang="en-US" sz="3600"/>
              <a:t> Challenge – Digit Demodulation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58838-59C7-C845-BC1B-F8AC1ED10EAE}"/>
              </a:ext>
            </a:extLst>
          </p:cNvPr>
          <p:cNvSpPr txBox="1"/>
          <p:nvPr/>
        </p:nvSpPr>
        <p:spPr>
          <a:xfrm>
            <a:off x="592678" y="1109934"/>
            <a:ext cx="761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 dirty="0">
                <a:latin typeface="+mn-lt"/>
              </a:rPr>
              <a:t>Convert foot taps to corresponding digits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 dirty="0">
                <a:latin typeface="+mn-lt"/>
              </a:rPr>
              <a:t>Observation: when we tap at different locations, the time interval between the first two local maximum amplitudes in the observed waveform (i.e., </a:t>
            </a:r>
            <a:r>
              <a:rPr lang="en-US" altLang="zh-CN" sz="2400" dirty="0">
                <a:solidFill>
                  <a:srgbClr val="0000CC"/>
                </a:solidFill>
                <a:latin typeface="+mn-lt"/>
              </a:rPr>
              <a:t>inter-peak interval</a:t>
            </a:r>
            <a:r>
              <a:rPr lang="en-US" altLang="zh-CN" sz="2400" dirty="0">
                <a:latin typeface="+mn-lt"/>
              </a:rPr>
              <a:t>) varies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A3923D45-08C3-4D42-9D6D-5E75CB3E2A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7908579"/>
              </p:ext>
            </p:extLst>
          </p:nvPr>
        </p:nvGraphicFramePr>
        <p:xfrm>
          <a:off x="2346532" y="2755160"/>
          <a:ext cx="2776563" cy="257237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25521">
                  <a:extLst>
                    <a:ext uri="{9D8B030D-6E8A-4147-A177-3AD203B41FA5}">
                      <a16:colId xmlns:a16="http://schemas.microsoft.com/office/drawing/2014/main" val="3139829810"/>
                    </a:ext>
                  </a:extLst>
                </a:gridCol>
                <a:gridCol w="925521">
                  <a:extLst>
                    <a:ext uri="{9D8B030D-6E8A-4147-A177-3AD203B41FA5}">
                      <a16:colId xmlns:a16="http://schemas.microsoft.com/office/drawing/2014/main" val="3541445147"/>
                    </a:ext>
                  </a:extLst>
                </a:gridCol>
                <a:gridCol w="925521">
                  <a:extLst>
                    <a:ext uri="{9D8B030D-6E8A-4147-A177-3AD203B41FA5}">
                      <a16:colId xmlns:a16="http://schemas.microsoft.com/office/drawing/2014/main" val="833528965"/>
                    </a:ext>
                  </a:extLst>
                </a:gridCol>
              </a:tblGrid>
              <a:tr h="857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/>
                        <a:t>1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/>
                        <a:t>2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/>
                        <a:t>3</a:t>
                      </a:r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61216"/>
                  </a:ext>
                </a:extLst>
              </a:tr>
              <a:tr h="857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/>
                        <a:t>4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/>
                        <a:t>5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 dirty="0"/>
                        <a:t>6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08389"/>
                  </a:ext>
                </a:extLst>
              </a:tr>
              <a:tr h="857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 dirty="0"/>
                        <a:t>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 dirty="0"/>
                        <a:t>8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1" dirty="0"/>
                        <a:t>9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25701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F93489-046A-5C4E-9BEE-65660758D7C9}"/>
              </a:ext>
            </a:extLst>
          </p:cNvPr>
          <p:cNvCxnSpPr>
            <a:cxnSpLocks/>
          </p:cNvCxnSpPr>
          <p:nvPr/>
        </p:nvCxnSpPr>
        <p:spPr>
          <a:xfrm>
            <a:off x="5170574" y="3619344"/>
            <a:ext cx="3111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5432F1-CF21-7D4E-988D-A1688C8B9358}"/>
              </a:ext>
            </a:extLst>
          </p:cNvPr>
          <p:cNvSpPr txBox="1"/>
          <p:nvPr/>
        </p:nvSpPr>
        <p:spPr>
          <a:xfrm>
            <a:off x="5469024" y="3394073"/>
            <a:ext cx="2695208" cy="1220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>
                <a:solidFill>
                  <a:srgbClr val="0000CC"/>
                </a:solidFill>
              </a:rPr>
              <a:t>Gap area</a:t>
            </a:r>
            <a:r>
              <a:rPr lang="en-US" sz="2200"/>
              <a:t>: help to perceive neighboring key areas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A8ABE2-1BB0-9C4A-AEDD-FCC760E2203E}"/>
              </a:ext>
            </a:extLst>
          </p:cNvPr>
          <p:cNvGrpSpPr>
            <a:grpSpLocks noChangeAspect="1"/>
          </p:cNvGrpSpPr>
          <p:nvPr/>
        </p:nvGrpSpPr>
        <p:grpSpPr>
          <a:xfrm>
            <a:off x="2358530" y="2763580"/>
            <a:ext cx="2764565" cy="2551176"/>
            <a:chOff x="2193427" y="2838860"/>
            <a:chExt cx="3465576" cy="31980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E493C4-8DA0-F34F-ACD5-57046A338835}"/>
                </a:ext>
              </a:extLst>
            </p:cNvPr>
            <p:cNvSpPr>
              <a:spLocks/>
            </p:cNvSpPr>
            <p:nvPr/>
          </p:nvSpPr>
          <p:spPr>
            <a:xfrm>
              <a:off x="3269515" y="2838860"/>
              <a:ext cx="128493" cy="3198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961C7C-372D-3D4D-AB91-0F85D0023AC3}"/>
                </a:ext>
              </a:extLst>
            </p:cNvPr>
            <p:cNvSpPr>
              <a:spLocks/>
            </p:cNvSpPr>
            <p:nvPr/>
          </p:nvSpPr>
          <p:spPr>
            <a:xfrm>
              <a:off x="4485147" y="2838860"/>
              <a:ext cx="128016" cy="3198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1E5CDE-6AE6-8942-8B8F-7B90E5786120}"/>
                </a:ext>
              </a:extLst>
            </p:cNvPr>
            <p:cNvSpPr>
              <a:spLocks/>
            </p:cNvSpPr>
            <p:nvPr/>
          </p:nvSpPr>
          <p:spPr>
            <a:xfrm rot="5400000">
              <a:off x="3863431" y="2173529"/>
              <a:ext cx="125568" cy="346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DFBDA-3A07-8340-A714-649CA0777A18}"/>
                </a:ext>
              </a:extLst>
            </p:cNvPr>
            <p:cNvSpPr>
              <a:spLocks/>
            </p:cNvSpPr>
            <p:nvPr/>
          </p:nvSpPr>
          <p:spPr>
            <a:xfrm rot="5400000">
              <a:off x="3863431" y="3309518"/>
              <a:ext cx="125568" cy="346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8C1CF1-E1E2-2F47-984E-2A4CBFE67186}"/>
              </a:ext>
            </a:extLst>
          </p:cNvPr>
          <p:cNvCxnSpPr>
            <a:cxnSpLocks/>
          </p:cNvCxnSpPr>
          <p:nvPr/>
        </p:nvCxnSpPr>
        <p:spPr>
          <a:xfrm flipH="1" flipV="1">
            <a:off x="1778000" y="3340846"/>
            <a:ext cx="1093016" cy="12942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C1041FF-C356-884A-BCDC-37E317F07C4C}"/>
              </a:ext>
            </a:extLst>
          </p:cNvPr>
          <p:cNvSpPr txBox="1"/>
          <p:nvPr/>
        </p:nvSpPr>
        <p:spPr>
          <a:xfrm>
            <a:off x="472652" y="2924289"/>
            <a:ext cx="1791362" cy="1952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solidFill>
                  <a:srgbClr val="0000CC"/>
                </a:solidFill>
              </a:rPr>
              <a:t>Subarea: </a:t>
            </a:r>
            <a:r>
              <a:rPr lang="en-US" sz="2200" dirty="0"/>
              <a:t>associate with an inter-peak interval vector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9F155E-D340-564B-BEC4-926920B520A6}"/>
              </a:ext>
            </a:extLst>
          </p:cNvPr>
          <p:cNvGrpSpPr/>
          <p:nvPr/>
        </p:nvGrpSpPr>
        <p:grpSpPr>
          <a:xfrm>
            <a:off x="1193800" y="5367087"/>
            <a:ext cx="6261100" cy="786384"/>
            <a:chOff x="1590730" y="5367087"/>
            <a:chExt cx="4784669" cy="7863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B9BCD5-C13F-3845-A919-BDAED7B1DE89}"/>
                </a:ext>
              </a:extLst>
            </p:cNvPr>
            <p:cNvSpPr txBox="1"/>
            <p:nvPr/>
          </p:nvSpPr>
          <p:spPr>
            <a:xfrm>
              <a:off x="1590730" y="5367087"/>
              <a:ext cx="4784669" cy="7863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   By comparing inter-peak intervals, the tap location (input digit) can be then determined. </a:t>
              </a:r>
            </a:p>
          </p:txBody>
        </p:sp>
        <p:sp>
          <p:nvSpPr>
            <p:cNvPr id="34" name="4-Point Star 33">
              <a:extLst>
                <a:ext uri="{FF2B5EF4-FFF2-40B4-BE49-F238E27FC236}">
                  <a16:creationId xmlns:a16="http://schemas.microsoft.com/office/drawing/2014/main" id="{5DB57278-3B50-AE4E-814F-64E73D5E0B2E}"/>
                </a:ext>
              </a:extLst>
            </p:cNvPr>
            <p:cNvSpPr>
              <a:spLocks/>
            </p:cNvSpPr>
            <p:nvPr/>
          </p:nvSpPr>
          <p:spPr>
            <a:xfrm>
              <a:off x="1645195" y="5475184"/>
              <a:ext cx="274320" cy="274320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8D168-ACA0-4029-B027-5539C1FD5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59AA91-931C-1047-84DB-282A8BBF3804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Fourth</a:t>
            </a:r>
            <a:r>
              <a:rPr lang="en-US" sz="3600"/>
              <a:t> Challenge – PIN is Disclosed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58838-59C7-C845-BC1B-F8AC1ED10EAE}"/>
              </a:ext>
            </a:extLst>
          </p:cNvPr>
          <p:cNvSpPr txBox="1"/>
          <p:nvPr/>
        </p:nvSpPr>
        <p:spPr>
          <a:xfrm>
            <a:off x="592678" y="1109934"/>
            <a:ext cx="761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 dirty="0">
                <a:latin typeface="+mn-lt"/>
              </a:rPr>
              <a:t>Knowledgeable observer attacks: an attacker directly observes the legitimate user’s foot movement via peeping or videotaping </a:t>
            </a:r>
            <a:r>
              <a:rPr lang="en-US" altLang="zh-CN" sz="2400" dirty="0">
                <a:latin typeface="+mn-lt"/>
                <a:sym typeface="Wingdings" pitchFamily="2" charset="2"/>
              </a:rPr>
              <a:t> Infer the PIN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 dirty="0">
                <a:latin typeface="+mn-lt"/>
                <a:sym typeface="Wingdings" pitchFamily="2" charset="2"/>
              </a:rPr>
              <a:t>Defense: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3D40D4-1434-5B4E-B62F-822DF4A817F6}"/>
              </a:ext>
            </a:extLst>
          </p:cNvPr>
          <p:cNvGrpSpPr>
            <a:grpSpLocks noChangeAspect="1"/>
          </p:cNvGrpSpPr>
          <p:nvPr/>
        </p:nvGrpSpPr>
        <p:grpSpPr>
          <a:xfrm>
            <a:off x="1612104" y="2382944"/>
            <a:ext cx="5373107" cy="3590926"/>
            <a:chOff x="1269202" y="2389294"/>
            <a:chExt cx="5373107" cy="35909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6B31444-923A-4C47-868E-FD6AED64BFC0}"/>
                </a:ext>
              </a:extLst>
            </p:cNvPr>
            <p:cNvGrpSpPr/>
            <p:nvPr/>
          </p:nvGrpSpPr>
          <p:grpSpPr>
            <a:xfrm>
              <a:off x="1269202" y="2389294"/>
              <a:ext cx="5373107" cy="3590926"/>
              <a:chOff x="1301577" y="2504145"/>
              <a:chExt cx="5373107" cy="3590926"/>
            </a:xfrm>
          </p:grpSpPr>
          <p:sp>
            <p:nvSpPr>
              <p:cNvPr id="2" name="Diamond 1">
                <a:extLst>
                  <a:ext uri="{FF2B5EF4-FFF2-40B4-BE49-F238E27FC236}">
                    <a16:creationId xmlns:a16="http://schemas.microsoft.com/office/drawing/2014/main" id="{53F751CB-81E2-F842-8C1A-74FFB0107E7B}"/>
                  </a:ext>
                </a:extLst>
              </p:cNvPr>
              <p:cNvSpPr/>
              <p:nvPr/>
            </p:nvSpPr>
            <p:spPr>
              <a:xfrm>
                <a:off x="2546765" y="2504145"/>
                <a:ext cx="2006600" cy="694944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D16660-7EBE-C94D-BCE7-AFBD750CE46D}"/>
                  </a:ext>
                </a:extLst>
              </p:cNvPr>
              <p:cNvSpPr/>
              <p:nvPr/>
            </p:nvSpPr>
            <p:spPr>
              <a:xfrm>
                <a:off x="2782131" y="2654534"/>
                <a:ext cx="1535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Is PIN correct?</a:t>
                </a:r>
              </a:p>
            </p:txBody>
          </p:sp>
          <p:sp>
            <p:nvSpPr>
              <p:cNvPr id="21" name="Flowchart: Multidocument 87">
                <a:extLst>
                  <a:ext uri="{FF2B5EF4-FFF2-40B4-BE49-F238E27FC236}">
                    <a16:creationId xmlns:a16="http://schemas.microsoft.com/office/drawing/2014/main" id="{877AEB12-0335-1045-A808-9B23448DDBDB}"/>
                  </a:ext>
                </a:extLst>
              </p:cNvPr>
              <p:cNvSpPr/>
              <p:nvPr/>
            </p:nvSpPr>
            <p:spPr>
              <a:xfrm>
                <a:off x="5201596" y="2901194"/>
                <a:ext cx="1473088" cy="1014186"/>
              </a:xfrm>
              <a:prstGeom prst="flowChartMultidocumen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397E64-A022-DF41-BD17-E31A07EA590C}"/>
                  </a:ext>
                </a:extLst>
              </p:cNvPr>
              <p:cNvSpPr/>
              <p:nvPr/>
            </p:nvSpPr>
            <p:spPr>
              <a:xfrm>
                <a:off x="5148366" y="3113520"/>
                <a:ext cx="14730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>
                    <a:sym typeface="Wingdings" pitchFamily="2" charset="2"/>
                  </a:rPr>
                  <a:t>User-specific feature </a:t>
                </a:r>
                <a:endParaRPr lang="en-US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A6B6161-3DB9-0C45-85B3-7BE783F228F7}"/>
                  </a:ext>
                </a:extLst>
              </p:cNvPr>
              <p:cNvCxnSpPr>
                <a:stCxn id="2" idx="2"/>
              </p:cNvCxnSpPr>
              <p:nvPr/>
            </p:nvCxnSpPr>
            <p:spPr>
              <a:xfrm>
                <a:off x="3550065" y="3199089"/>
                <a:ext cx="0" cy="2377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93204-D223-5F4B-9ADC-0079781C2BC9}"/>
                  </a:ext>
                </a:extLst>
              </p:cNvPr>
              <p:cNvSpPr txBox="1"/>
              <p:nvPr/>
            </p:nvSpPr>
            <p:spPr>
              <a:xfrm>
                <a:off x="3668725" y="3100820"/>
                <a:ext cx="717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Yes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0F5BB7-BA45-6A4C-8C63-D6722C761AC8}"/>
                  </a:ext>
                </a:extLst>
              </p:cNvPr>
              <p:cNvSpPr/>
              <p:nvPr/>
            </p:nvSpPr>
            <p:spPr>
              <a:xfrm>
                <a:off x="2546765" y="3434703"/>
                <a:ext cx="20116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BDC30E-5F62-5D47-A27A-8EA38F2AD6B8}"/>
                  </a:ext>
                </a:extLst>
              </p:cNvPr>
              <p:cNvSpPr/>
              <p:nvPr/>
            </p:nvSpPr>
            <p:spPr>
              <a:xfrm>
                <a:off x="2599195" y="3460857"/>
                <a:ext cx="1901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Feature Extraction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C938C7-5602-CD43-98BA-A045ADC588AD}"/>
                  </a:ext>
                </a:extLst>
              </p:cNvPr>
              <p:cNvSpPr txBox="1"/>
              <p:nvPr/>
            </p:nvSpPr>
            <p:spPr>
              <a:xfrm>
                <a:off x="5201596" y="2531862"/>
                <a:ext cx="982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Profiling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01F00C3-DA32-DC45-BD59-5A00647A0DAA}"/>
                  </a:ext>
                </a:extLst>
              </p:cNvPr>
              <p:cNvGrpSpPr/>
              <p:nvPr/>
            </p:nvGrpSpPr>
            <p:grpSpPr>
              <a:xfrm>
                <a:off x="3242724" y="4072861"/>
                <a:ext cx="652780" cy="411480"/>
                <a:chOff x="4318000" y="4178407"/>
                <a:chExt cx="652780" cy="41148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76DA17-C029-9941-9292-35CE1944D09D}"/>
                    </a:ext>
                  </a:extLst>
                </p:cNvPr>
                <p:cNvSpPr/>
                <p:nvPr/>
              </p:nvSpPr>
              <p:spPr>
                <a:xfrm>
                  <a:off x="4318000" y="4178407"/>
                  <a:ext cx="640080" cy="4114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6A027C5-FECB-6749-9D9D-8B4D9E3B4010}"/>
                    </a:ext>
                  </a:extLst>
                </p:cNvPr>
                <p:cNvSpPr/>
                <p:nvPr/>
              </p:nvSpPr>
              <p:spPr>
                <a:xfrm>
                  <a:off x="4353303" y="4189672"/>
                  <a:ext cx="6174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SVM</a:t>
                  </a: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46415D4-CDF3-3841-ABB1-60EBEC9FBDD5}"/>
                  </a:ext>
                </a:extLst>
              </p:cNvPr>
              <p:cNvCxnSpPr/>
              <p:nvPr/>
            </p:nvCxnSpPr>
            <p:spPr>
              <a:xfrm>
                <a:off x="3550064" y="3851880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>
                <a:extLst>
                  <a:ext uri="{FF2B5EF4-FFF2-40B4-BE49-F238E27FC236}">
                    <a16:creationId xmlns:a16="http://schemas.microsoft.com/office/drawing/2014/main" id="{038612E3-F4A8-AD4C-9F3B-1E5659446438}"/>
                  </a:ext>
                </a:extLst>
              </p:cNvPr>
              <p:cNvCxnSpPr>
                <a:stCxn id="21" idx="2"/>
                <a:endCxn id="31" idx="3"/>
              </p:cNvCxnSpPr>
              <p:nvPr/>
            </p:nvCxnSpPr>
            <p:spPr>
              <a:xfrm rot="5400000">
                <a:off x="4669695" y="3102781"/>
                <a:ext cx="391820" cy="1940202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Diamond 37">
                <a:extLst>
                  <a:ext uri="{FF2B5EF4-FFF2-40B4-BE49-F238E27FC236}">
                    <a16:creationId xmlns:a16="http://schemas.microsoft.com/office/drawing/2014/main" id="{03F9D454-B8D1-C04F-BCA9-357D14DB127A}"/>
                  </a:ext>
                </a:extLst>
              </p:cNvPr>
              <p:cNvSpPr/>
              <p:nvPr/>
            </p:nvSpPr>
            <p:spPr>
              <a:xfrm>
                <a:off x="2534065" y="4714451"/>
                <a:ext cx="2006600" cy="72091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2AED56-A097-B042-8658-A0321D00004C}"/>
                  </a:ext>
                </a:extLst>
              </p:cNvPr>
              <p:cNvSpPr/>
              <p:nvPr/>
            </p:nvSpPr>
            <p:spPr>
              <a:xfrm>
                <a:off x="2975169" y="4890240"/>
                <a:ext cx="1175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Matching?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37EAB13-742D-9049-8C20-395D9B45F926}"/>
                  </a:ext>
                </a:extLst>
              </p:cNvPr>
              <p:cNvCxnSpPr/>
              <p:nvPr/>
            </p:nvCxnSpPr>
            <p:spPr>
              <a:xfrm>
                <a:off x="3544128" y="4479261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FAAC4E-85AA-5B40-B791-87E2CABF3AE8}"/>
                  </a:ext>
                </a:extLst>
              </p:cNvPr>
              <p:cNvSpPr txBox="1"/>
              <p:nvPr/>
            </p:nvSpPr>
            <p:spPr>
              <a:xfrm>
                <a:off x="3612735" y="5337055"/>
                <a:ext cx="717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Yes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54AD31F-9B5D-E445-9FE0-879B9A463A58}"/>
                  </a:ext>
                </a:extLst>
              </p:cNvPr>
              <p:cNvCxnSpPr/>
              <p:nvPr/>
            </p:nvCxnSpPr>
            <p:spPr>
              <a:xfrm>
                <a:off x="3531428" y="5435361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5BAED4-F251-644E-93C8-BD7C2233FACA}"/>
                  </a:ext>
                </a:extLst>
              </p:cNvPr>
              <p:cNvSpPr/>
              <p:nvPr/>
            </p:nvSpPr>
            <p:spPr>
              <a:xfrm>
                <a:off x="2769907" y="5683591"/>
                <a:ext cx="1540059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B5DB296-A5BC-F848-86F4-647D883CE273}"/>
                  </a:ext>
                </a:extLst>
              </p:cNvPr>
              <p:cNvSpPr/>
              <p:nvPr/>
            </p:nvSpPr>
            <p:spPr>
              <a:xfrm>
                <a:off x="2790639" y="5695608"/>
                <a:ext cx="1519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Authenticated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AFE0998-C704-604F-ACE5-BFB9F1572FDB}"/>
                  </a:ext>
                </a:extLst>
              </p:cNvPr>
              <p:cNvCxnSpPr>
                <a:cxnSpLocks/>
                <a:stCxn id="38" idx="1"/>
                <a:endCxn id="48" idx="3"/>
              </p:cNvCxnSpPr>
              <p:nvPr/>
            </p:nvCxnSpPr>
            <p:spPr>
              <a:xfrm flipH="1" flipV="1">
                <a:off x="2307417" y="5066532"/>
                <a:ext cx="226648" cy="83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ECF341-6E01-E84A-ABDF-40D0DA807407}"/>
                  </a:ext>
                </a:extLst>
              </p:cNvPr>
              <p:cNvSpPr/>
              <p:nvPr/>
            </p:nvSpPr>
            <p:spPr>
              <a:xfrm>
                <a:off x="1301577" y="4860792"/>
                <a:ext cx="100584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024F8DD-6505-594A-BF96-32461657A749}"/>
                  </a:ext>
                </a:extLst>
              </p:cNvPr>
              <p:cNvSpPr/>
              <p:nvPr/>
            </p:nvSpPr>
            <p:spPr>
              <a:xfrm>
                <a:off x="1313046" y="4881866"/>
                <a:ext cx="1000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Rejected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09ABED-956A-6E46-868B-311FB8C5B6F4}"/>
                </a:ext>
              </a:extLst>
            </p:cNvPr>
            <p:cNvSpPr txBox="1"/>
            <p:nvPr/>
          </p:nvSpPr>
          <p:spPr>
            <a:xfrm>
              <a:off x="2224829" y="4561275"/>
              <a:ext cx="71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No</a:t>
              </a:r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24F16D-B284-1744-974E-6503C077F5AA}"/>
                </a:ext>
              </a:extLst>
            </p:cNvPr>
            <p:cNvSpPr txBox="1"/>
            <p:nvPr/>
          </p:nvSpPr>
          <p:spPr>
            <a:xfrm>
              <a:off x="2091960" y="2746369"/>
              <a:ext cx="539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No</a:t>
              </a:r>
              <a:endParaRPr lang="en-US"/>
            </a:p>
          </p:txBody>
        </p: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3B064EC0-6400-8747-B3A5-74D9B8684592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154540" y="3371030"/>
              <a:ext cx="1984248" cy="731520"/>
            </a:xfrm>
            <a:prstGeom prst="bentConnector3">
              <a:avLst>
                <a:gd name="adj1" fmla="val -63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63108-8626-42B1-A739-B230F860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46"/>
            <a:ext cx="9144000" cy="584826"/>
          </a:xfrm>
        </p:spPr>
        <p:txBody>
          <a:bodyPr/>
          <a:lstStyle/>
          <a:p>
            <a:pPr algn="ctr"/>
            <a:r>
              <a:rPr lang="en-US" sz="3600" b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112" y="1392838"/>
            <a:ext cx="6863255" cy="3883357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Background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altLang="zh-CN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Existing authentication schemes &amp; limitations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Our solution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System Design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highlight>
                  <a:srgbClr val="FFFFFF"/>
                </a:highlight>
                <a:latin typeface="+mn-lt"/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7B044-5418-4280-BA26-999CFA98F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9F34D7A-497D-437A-84A0-48EFEC65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34" y="3032175"/>
            <a:ext cx="465074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B2B8D-DE8C-49A4-B384-589C7CAF48FF}"/>
              </a:ext>
            </a:extLst>
          </p:cNvPr>
          <p:cNvSpPr txBox="1"/>
          <p:nvPr/>
        </p:nvSpPr>
        <p:spPr>
          <a:xfrm>
            <a:off x="2291808" y="5680462"/>
            <a:ext cx="1438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Controller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6E59E-EB60-DB42-BCCE-675787852D98}"/>
              </a:ext>
            </a:extLst>
          </p:cNvPr>
          <p:cNvSpPr txBox="1"/>
          <p:nvPr/>
        </p:nvSpPr>
        <p:spPr>
          <a:xfrm>
            <a:off x="5041966" y="5680462"/>
            <a:ext cx="1428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Controller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CAE45-8770-C242-9B83-153C89632193}"/>
              </a:ext>
            </a:extLst>
          </p:cNvPr>
          <p:cNvSpPr txBox="1"/>
          <p:nvPr/>
        </p:nvSpPr>
        <p:spPr>
          <a:xfrm>
            <a:off x="497708" y="1142582"/>
            <a:ext cx="4114800" cy="1892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Three SM-24 geophones: G1-G3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ADS1115: 16-bit analog-to-</a:t>
            </a:r>
            <a:r>
              <a:rPr lang="en-US" altLang="zh-CN" sz="2200" dirty="0"/>
              <a:t>digital</a:t>
            </a:r>
            <a:r>
              <a:rPr lang="en-US" sz="2200" dirty="0"/>
              <a:t> converter (ADC)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Floor materials: wood, ceramic tile, and carpet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8CB7B-D16A-3045-8C32-BAB673093385}"/>
              </a:ext>
            </a:extLst>
          </p:cNvPr>
          <p:cNvSpPr txBox="1"/>
          <p:nvPr/>
        </p:nvSpPr>
        <p:spPr>
          <a:xfrm>
            <a:off x="4673598" y="1167983"/>
            <a:ext cx="4114800" cy="1785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Two controllers: A and B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NRF24L01: 2.4G wireless transceiver for synchronizing data on both controllers  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15 volunteers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F66C49-42AB-784B-85F3-4CFE171BFC5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Experimental Setup</a:t>
            </a:r>
            <a:endParaRPr lang="en-US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9B6A9-5DAB-4A60-8CF8-0521EB0C9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C3D8FC-5824-D041-B10C-25985D5E33FD}"/>
              </a:ext>
            </a:extLst>
          </p:cNvPr>
          <p:cNvSpPr txBox="1">
            <a:spLocks/>
          </p:cNvSpPr>
          <p:nvPr/>
        </p:nvSpPr>
        <p:spPr>
          <a:xfrm>
            <a:off x="2" y="153213"/>
            <a:ext cx="8768137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7DD87-16E2-3146-B798-CDF4764AB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6" y="2247496"/>
            <a:ext cx="3666620" cy="238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307D88-013E-BF45-97D1-5CFC31302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48" y="2222500"/>
            <a:ext cx="2514671" cy="241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C76EBD-6D98-CC40-9EAB-6F96AD6775D2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PIN Authentication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3ED6B-06CD-474A-BE8C-B27E861D2A6B}"/>
              </a:ext>
            </a:extLst>
          </p:cNvPr>
          <p:cNvSpPr txBox="1"/>
          <p:nvPr/>
        </p:nvSpPr>
        <p:spPr>
          <a:xfrm>
            <a:off x="426861" y="1197542"/>
            <a:ext cx="765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sz="2800"/>
              <a:t>Finger-input based PIN authentication is popular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F8134-892D-7A4D-AA93-2CE421D58F80}"/>
              </a:ext>
            </a:extLst>
          </p:cNvPr>
          <p:cNvSpPr txBox="1"/>
          <p:nvPr/>
        </p:nvSpPr>
        <p:spPr>
          <a:xfrm>
            <a:off x="1267764" y="4952574"/>
            <a:ext cx="286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Traditional physical button based PIN pad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E54DE-DB0A-A945-BC63-EECCC28F00F7}"/>
              </a:ext>
            </a:extLst>
          </p:cNvPr>
          <p:cNvSpPr txBox="1"/>
          <p:nvPr/>
        </p:nvSpPr>
        <p:spPr>
          <a:xfrm>
            <a:off x="5433321" y="4952573"/>
            <a:ext cx="210312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err="1">
                <a:solidFill>
                  <a:srgbClr val="0000CC"/>
                </a:solidFill>
              </a:rPr>
              <a:t>Touchsreen</a:t>
            </a:r>
            <a:r>
              <a:rPr lang="en-US">
                <a:solidFill>
                  <a:srgbClr val="0000CC"/>
                </a:solidFill>
              </a:rPr>
              <a:t> based PIN pad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FA96B-4675-48B4-BB53-992C815D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F66C49-42AB-784B-85F3-4CFE171BFC5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Deployment of Geophones</a:t>
            </a:r>
            <a:endParaRPr lang="en-US" sz="3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3ECE6D-3FF4-0844-91DA-2A5F19F2A51A}"/>
              </a:ext>
            </a:extLst>
          </p:cNvPr>
          <p:cNvGrpSpPr>
            <a:grpSpLocks noChangeAspect="1"/>
          </p:cNvGrpSpPr>
          <p:nvPr/>
        </p:nvGrpSpPr>
        <p:grpSpPr>
          <a:xfrm>
            <a:off x="1678973" y="1407395"/>
            <a:ext cx="3456957" cy="3291840"/>
            <a:chOff x="4523770" y="909227"/>
            <a:chExt cx="3649407" cy="347509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0203606-E081-0E4F-8F08-40A2CA5C36B8}"/>
                </a:ext>
              </a:extLst>
            </p:cNvPr>
            <p:cNvGrpSpPr/>
            <p:nvPr/>
          </p:nvGrpSpPr>
          <p:grpSpPr>
            <a:xfrm>
              <a:off x="4523770" y="909227"/>
              <a:ext cx="3577991" cy="3475097"/>
              <a:chOff x="4523770" y="909227"/>
              <a:chExt cx="3577991" cy="347509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A4148FE-2914-0440-8D68-46F7B622A2C7}"/>
                  </a:ext>
                </a:extLst>
              </p:cNvPr>
              <p:cNvGrpSpPr/>
              <p:nvPr/>
            </p:nvGrpSpPr>
            <p:grpSpPr>
              <a:xfrm>
                <a:off x="4523770" y="909227"/>
                <a:ext cx="3577991" cy="3475097"/>
                <a:chOff x="4523770" y="909227"/>
                <a:chExt cx="3577991" cy="347509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D3EC6A0-F976-2449-9BD6-62F354B96F1D}"/>
                    </a:ext>
                  </a:extLst>
                </p:cNvPr>
                <p:cNvGrpSpPr/>
                <p:nvPr/>
              </p:nvGrpSpPr>
              <p:grpSpPr>
                <a:xfrm>
                  <a:off x="4523770" y="909227"/>
                  <a:ext cx="3577991" cy="3475097"/>
                  <a:chOff x="4523770" y="909227"/>
                  <a:chExt cx="3577991" cy="3475097"/>
                </a:xfrm>
              </p:grpSpPr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2279D28-5D27-9044-8425-937D9995DFD5}"/>
                      </a:ext>
                    </a:extLst>
                  </p:cNvPr>
                  <p:cNvSpPr txBox="1"/>
                  <p:nvPr/>
                </p:nvSpPr>
                <p:spPr>
                  <a:xfrm>
                    <a:off x="4523770" y="2483408"/>
                    <a:ext cx="914400" cy="422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432FF"/>
                        </a:solidFill>
                      </a:rPr>
                      <a:t>G</a:t>
                    </a:r>
                    <a:r>
                      <a:rPr lang="en-US" sz="2000" baseline="-25000">
                        <a:solidFill>
                          <a:srgbClr val="0432FF"/>
                        </a:solidFill>
                      </a:rPr>
                      <a:t>1</a:t>
                    </a:r>
                    <a:endParaRPr lang="en-US" sz="2000">
                      <a:solidFill>
                        <a:srgbClr val="0432FF"/>
                      </a:solidFill>
                    </a:endParaRPr>
                  </a:p>
                </p:txBody>
              </p:sp>
              <p:pic>
                <p:nvPicPr>
                  <p:cNvPr id="65" name="圖片 22">
                    <a:extLst>
                      <a:ext uri="{FF2B5EF4-FFF2-40B4-BE49-F238E27FC236}">
                        <a16:creationId xmlns:a16="http://schemas.microsoft.com/office/drawing/2014/main" id="{A7C30C4E-370F-C840-814C-2AD005AB2C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6937" y="909227"/>
                    <a:ext cx="2695073" cy="20783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pic>
                <p:nvPicPr>
                  <p:cNvPr id="66" name="圖片 24">
                    <a:extLst>
                      <a:ext uri="{FF2B5EF4-FFF2-40B4-BE49-F238E27FC236}">
                        <a16:creationId xmlns:a16="http://schemas.microsoft.com/office/drawing/2014/main" id="{0AB19342-CD3F-FC43-8BEA-C24D4AC019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37462" y="3536199"/>
                    <a:ext cx="483898" cy="457200"/>
                  </a:xfrm>
                  <a:prstGeom prst="rect">
                    <a:avLst/>
                  </a:prstGeom>
                </p:spPr>
              </p:pic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CA476C21-CABD-924A-B6E7-E37BD4018FED}"/>
                      </a:ext>
                    </a:extLst>
                  </p:cNvPr>
                  <p:cNvGrpSpPr/>
                  <p:nvPr/>
                </p:nvGrpSpPr>
                <p:grpSpPr>
                  <a:xfrm>
                    <a:off x="5115618" y="2778188"/>
                    <a:ext cx="2295311" cy="400060"/>
                    <a:chOff x="5115618" y="3125921"/>
                    <a:chExt cx="2295311" cy="400060"/>
                  </a:xfrm>
                </p:grpSpPr>
                <p:cxnSp>
                  <p:nvCxnSpPr>
                    <p:cNvPr id="86" name="Straight Arrow Connector 85">
                      <a:extLst>
                        <a:ext uri="{FF2B5EF4-FFF2-40B4-BE49-F238E27FC236}">
                          <a16:creationId xmlns:a16="http://schemas.microsoft.com/office/drawing/2014/main" id="{B432B26E-D52D-2B41-9EA4-9C36F1433A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15618" y="3205318"/>
                      <a:ext cx="2286000" cy="0"/>
                    </a:xfrm>
                    <a:prstGeom prst="straightConnector1">
                      <a:avLst/>
                    </a:prstGeom>
                    <a:ln w="22225">
                      <a:solidFill>
                        <a:srgbClr val="0432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Arrow Connector 86">
                      <a:extLst>
                        <a:ext uri="{FF2B5EF4-FFF2-40B4-BE49-F238E27FC236}">
                          <a16:creationId xmlns:a16="http://schemas.microsoft.com/office/drawing/2014/main" id="{63305512-6A90-0C43-A840-335E4B8169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19303" y="3125921"/>
                      <a:ext cx="0" cy="137160"/>
                    </a:xfrm>
                    <a:prstGeom prst="straightConnector1">
                      <a:avLst/>
                    </a:prstGeom>
                    <a:ln w="22225">
                      <a:solidFill>
                        <a:srgbClr val="0432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>
                      <a:extLst>
                        <a:ext uri="{FF2B5EF4-FFF2-40B4-BE49-F238E27FC236}">
                          <a16:creationId xmlns:a16="http://schemas.microsoft.com/office/drawing/2014/main" id="{95F213A0-C087-2042-B2D7-A9BE02EB8A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10929" y="3130839"/>
                      <a:ext cx="0" cy="137160"/>
                    </a:xfrm>
                    <a:prstGeom prst="straightConnector1">
                      <a:avLst/>
                    </a:prstGeom>
                    <a:ln w="22225">
                      <a:solidFill>
                        <a:srgbClr val="0432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9" name="TextBox 88">
                          <a:extLst>
                            <a:ext uri="{FF2B5EF4-FFF2-40B4-BE49-F238E27FC236}">
                              <a16:creationId xmlns:a16="http://schemas.microsoft.com/office/drawing/2014/main" id="{B9547195-1DF3-CA48-9232-01C5F4BF06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39889" y="3205941"/>
                          <a:ext cx="640080" cy="32004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0"/>
                          </a:schemeClr>
                        </a:solidFill>
                      </p:spPr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/>
                        </a:p>
                      </p:txBody>
                    </p:sp>
                  </mc:Choice>
                  <mc:Fallback xmlns="">
                    <p:sp>
                      <p:nvSpPr>
                        <p:cNvPr id="89" name="TextBox 88">
                          <a:extLst>
                            <a:ext uri="{FF2B5EF4-FFF2-40B4-BE49-F238E27FC236}">
                              <a16:creationId xmlns:a16="http://schemas.microsoft.com/office/drawing/2014/main" id="{B9547195-1DF3-CA48-9232-01C5F4BF06C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39889" y="3205941"/>
                          <a:ext cx="640080" cy="32004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b="-183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60C750A4-3250-BD4C-B57C-C2087A91EB79}"/>
                      </a:ext>
                    </a:extLst>
                  </p:cNvPr>
                  <p:cNvSpPr/>
                  <p:nvPr/>
                </p:nvSpPr>
                <p:spPr>
                  <a:xfrm>
                    <a:off x="6867294" y="2905526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36E3F2DA-E01F-BC4A-BA1A-4DDB7002F568}"/>
                      </a:ext>
                    </a:extLst>
                  </p:cNvPr>
                  <p:cNvSpPr/>
                  <p:nvPr/>
                </p:nvSpPr>
                <p:spPr>
                  <a:xfrm>
                    <a:off x="4665576" y="2907021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14625D2E-3193-ED4F-88E1-BB1556C4CEBE}"/>
                      </a:ext>
                    </a:extLst>
                  </p:cNvPr>
                  <p:cNvSpPr/>
                  <p:nvPr/>
                </p:nvSpPr>
                <p:spPr>
                  <a:xfrm>
                    <a:off x="4697859" y="3897260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BB7DBF04-92BD-AB4E-BFD9-46596912B5D9}"/>
                      </a:ext>
                    </a:extLst>
                  </p:cNvPr>
                  <p:cNvSpPr/>
                  <p:nvPr/>
                </p:nvSpPr>
                <p:spPr>
                  <a:xfrm>
                    <a:off x="5811418" y="2917165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28D8B38-AAEB-114F-893E-D18819CE288C}"/>
                      </a:ext>
                    </a:extLst>
                  </p:cNvPr>
                  <p:cNvSpPr/>
                  <p:nvPr/>
                </p:nvSpPr>
                <p:spPr>
                  <a:xfrm>
                    <a:off x="6854148" y="1862968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65D4BEB2-E56F-BC48-B464-DAD6767980B5}"/>
                      </a:ext>
                    </a:extLst>
                  </p:cNvPr>
                  <p:cNvSpPr/>
                  <p:nvPr/>
                </p:nvSpPr>
                <p:spPr>
                  <a:xfrm>
                    <a:off x="5817239" y="3901403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6DC5F1E-ECFA-EA44-8027-5A7D9366D165}"/>
                      </a:ext>
                    </a:extLst>
                  </p:cNvPr>
                  <p:cNvSpPr/>
                  <p:nvPr/>
                </p:nvSpPr>
                <p:spPr>
                  <a:xfrm>
                    <a:off x="6844705" y="3909776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461E3BF-BA36-9244-A0ED-DE9A80DA227E}"/>
                      </a:ext>
                    </a:extLst>
                  </p:cNvPr>
                  <p:cNvSpPr txBox="1"/>
                  <p:nvPr/>
                </p:nvSpPr>
                <p:spPr>
                  <a:xfrm>
                    <a:off x="6424282" y="983234"/>
                    <a:ext cx="512763" cy="422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432FF"/>
                        </a:solidFill>
                      </a:rPr>
                      <a:t>G</a:t>
                    </a:r>
                    <a:r>
                      <a:rPr lang="en-US" sz="2000" baseline="-25000">
                        <a:solidFill>
                          <a:srgbClr val="0432FF"/>
                        </a:solidFill>
                      </a:rPr>
                      <a:t>3</a:t>
                    </a:r>
                    <a:endParaRPr lang="en-US" sz="2000">
                      <a:solidFill>
                        <a:srgbClr val="0432FF"/>
                      </a:solidFill>
                    </a:endParaRP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47B4025B-8643-8F40-97E1-AC700B7478A4}"/>
                      </a:ext>
                    </a:extLst>
                  </p:cNvPr>
                  <p:cNvSpPr txBox="1"/>
                  <p:nvPr/>
                </p:nvSpPr>
                <p:spPr>
                  <a:xfrm>
                    <a:off x="7541015" y="2483408"/>
                    <a:ext cx="560746" cy="4223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432FF"/>
                        </a:solidFill>
                      </a:rPr>
                      <a:t>G</a:t>
                    </a:r>
                    <a:r>
                      <a:rPr lang="en-US" sz="2000" baseline="-25000">
                        <a:solidFill>
                          <a:srgbClr val="0432FF"/>
                        </a:solidFill>
                      </a:rPr>
                      <a:t>2</a:t>
                    </a:r>
                    <a:endParaRPr lang="en-US" sz="2000">
                      <a:solidFill>
                        <a:srgbClr val="0432FF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B763EB31-196A-7748-BCB4-778586B900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87279" y="1845103"/>
                        <a:ext cx="640080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 anchor="ctr"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000"/>
                      </a:p>
                    </p:txBody>
                  </p:sp>
                </mc:Choice>
                <mc:Fallback xmlns=""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B763EB31-196A-7748-BCB4-778586B9001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87279" y="1845103"/>
                        <a:ext cx="640080" cy="32004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F83F3FBA-76B3-2147-A0DF-997369D37A87}"/>
                      </a:ext>
                    </a:extLst>
                  </p:cNvPr>
                  <p:cNvSpPr/>
                  <p:nvPr/>
                </p:nvSpPr>
                <p:spPr>
                  <a:xfrm>
                    <a:off x="4680440" y="1871595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DDC1F8C9-3A89-F64A-BF8C-F81C87629D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24600" y="2818504"/>
                    <a:ext cx="3017520" cy="91440"/>
                  </a:xfrm>
                  <a:prstGeom prst="rect">
                    <a:avLst/>
                  </a:prstGeom>
                  <a:pattFill prst="wd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71730F7B-2E79-4349-8BC1-7956FEC3DD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05260" y="2829844"/>
                    <a:ext cx="3017520" cy="91440"/>
                  </a:xfrm>
                  <a:prstGeom prst="rect">
                    <a:avLst/>
                  </a:prstGeom>
                  <a:pattFill prst="wd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431E3629-B2AD-3A45-A946-1B3B976B9FD6}"/>
                      </a:ext>
                    </a:extLst>
                  </p:cNvPr>
                  <p:cNvSpPr/>
                  <p:nvPr/>
                </p:nvSpPr>
                <p:spPr>
                  <a:xfrm>
                    <a:off x="4695172" y="2295011"/>
                    <a:ext cx="3017520" cy="91440"/>
                  </a:xfrm>
                  <a:prstGeom prst="rect">
                    <a:avLst/>
                  </a:prstGeom>
                  <a:pattFill prst="wd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FFABEE88-7D2E-2245-8D39-41B521E84FCC}"/>
                      </a:ext>
                    </a:extLst>
                  </p:cNvPr>
                  <p:cNvSpPr/>
                  <p:nvPr/>
                </p:nvSpPr>
                <p:spPr>
                  <a:xfrm>
                    <a:off x="4682531" y="3343710"/>
                    <a:ext cx="3017520" cy="91440"/>
                  </a:xfrm>
                  <a:prstGeom prst="rect">
                    <a:avLst/>
                  </a:prstGeom>
                  <a:pattFill prst="wd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5C881B62-746C-4542-A0D3-13E5DD4526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212881" y="1261177"/>
                    <a:ext cx="137160" cy="0"/>
                  </a:xfrm>
                  <a:prstGeom prst="straightConnector1">
                    <a:avLst/>
                  </a:prstGeom>
                  <a:ln w="22225">
                    <a:solidFill>
                      <a:srgbClr val="0432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>
                    <a:extLst>
                      <a:ext uri="{FF2B5EF4-FFF2-40B4-BE49-F238E27FC236}">
                        <a16:creationId xmlns:a16="http://schemas.microsoft.com/office/drawing/2014/main" id="{CB766556-C044-C249-85A9-674AFB3C56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68852" y="1266889"/>
                    <a:ext cx="3762" cy="1554480"/>
                  </a:xfrm>
                  <a:prstGeom prst="straightConnector1">
                    <a:avLst/>
                  </a:prstGeom>
                  <a:ln w="22225">
                    <a:solidFill>
                      <a:srgbClr val="0432FF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7BBC36EB-1879-0E4F-9F90-8A149C695AF0}"/>
                      </a:ext>
                    </a:extLst>
                  </p:cNvPr>
                  <p:cNvSpPr/>
                  <p:nvPr/>
                </p:nvSpPr>
                <p:spPr>
                  <a:xfrm>
                    <a:off x="5813638" y="1889032"/>
                    <a:ext cx="365760" cy="3657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p:grp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E9B77382-5362-8647-905F-66B316930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4881" y="1265990"/>
                  <a:ext cx="0" cy="109728"/>
                </a:xfrm>
                <a:prstGeom prst="straightConnector1">
                  <a:avLst/>
                </a:prstGeom>
                <a:ln w="22225">
                  <a:solidFill>
                    <a:srgbClr val="0432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B38832F4-0849-5344-83A4-BBCC96EF6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68537" y="1313407"/>
                  <a:ext cx="182880" cy="1287"/>
                </a:xfrm>
                <a:prstGeom prst="straightConnector1">
                  <a:avLst/>
                </a:prstGeom>
                <a:ln w="22225">
                  <a:solidFill>
                    <a:srgbClr val="0432FF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0E5D6C3-6ECA-5746-B5B8-139CCD7C0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86377" y="1311575"/>
                  <a:ext cx="182880" cy="2077"/>
                </a:xfrm>
                <a:prstGeom prst="straightConnector1">
                  <a:avLst/>
                </a:prstGeom>
                <a:ln w="22225">
                  <a:solidFill>
                    <a:srgbClr val="0432FF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28E5A64-9AE8-674F-9821-485740834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4900" y="913553"/>
                      <a:ext cx="640080" cy="320040"/>
                    </a:xfrm>
                    <a:prstGeom prst="rect">
                      <a:avLst/>
                    </a:prstGeom>
                    <a:solidFill>
                      <a:schemeClr val="bg1">
                        <a:alpha val="0"/>
                      </a:schemeClr>
                    </a:solidFill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oMath>
                        </m:oMathPara>
                      </a14:m>
                      <a:endParaRPr lang="en-US" sz="200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28E5A64-9AE8-674F-9821-485740834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4900" y="913553"/>
                      <a:ext cx="640080" cy="32004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65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DD4A913-6A57-7D40-8240-B3C423993B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0625" y="1264184"/>
                <a:ext cx="0" cy="109728"/>
              </a:xfrm>
              <a:prstGeom prst="straightConnector1">
                <a:avLst/>
              </a:prstGeom>
              <a:ln w="22225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D9310B7-4611-EE49-B1F5-32807BD938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4733" y="2306788"/>
              <a:ext cx="109728" cy="0"/>
            </a:xfrm>
            <a:prstGeom prst="straightConnector1">
              <a:avLst/>
            </a:prstGeom>
            <a:ln w="2222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A14D658-E39F-6448-8783-373008685F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2932" y="2384458"/>
              <a:ext cx="109728" cy="0"/>
            </a:xfrm>
            <a:prstGeom prst="straightConnector1">
              <a:avLst/>
            </a:prstGeom>
            <a:ln w="2222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E644627-8526-C848-8ECE-724E31F71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50" y="2379302"/>
              <a:ext cx="3762" cy="137160"/>
            </a:xfrm>
            <a:prstGeom prst="straightConnector1">
              <a:avLst/>
            </a:prstGeom>
            <a:ln w="22225">
              <a:solidFill>
                <a:srgbClr val="0432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7477EE7-CEEB-D846-BF3A-E8F5763DD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1519" y="2163230"/>
              <a:ext cx="3762" cy="137160"/>
            </a:xfrm>
            <a:prstGeom prst="straightConnector1">
              <a:avLst/>
            </a:prstGeom>
            <a:ln w="22225">
              <a:solidFill>
                <a:srgbClr val="0432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52BCE84-E263-7A46-B5DD-19B2B1D895BE}"/>
                    </a:ext>
                  </a:extLst>
                </p:cNvPr>
                <p:cNvSpPr txBox="1"/>
                <p:nvPr/>
              </p:nvSpPr>
              <p:spPr>
                <a:xfrm>
                  <a:off x="7753753" y="2146768"/>
                  <a:ext cx="419424" cy="32004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52BCE84-E263-7A46-B5DD-19B2B1D89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753" y="2146768"/>
                  <a:ext cx="419424" cy="320040"/>
                </a:xfrm>
                <a:prstGeom prst="rect">
                  <a:avLst/>
                </a:prstGeom>
                <a:blipFill>
                  <a:blip r:embed="rId8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1F709B-F999-DE4F-AD6F-8B6F64BE1A66}"/>
                  </a:ext>
                </a:extLst>
              </p:cNvPr>
              <p:cNvSpPr txBox="1"/>
              <p:nvPr/>
            </p:nvSpPr>
            <p:spPr>
              <a:xfrm>
                <a:off x="5420868" y="1809743"/>
                <a:ext cx="2700355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1F709B-F999-DE4F-AD6F-8B6F64BE1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68" y="1809743"/>
                <a:ext cx="2700355" cy="633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C0D4CC-9C17-2343-8543-EE592C992441}"/>
                  </a:ext>
                </a:extLst>
              </p:cNvPr>
              <p:cNvSpPr/>
              <p:nvPr/>
            </p:nvSpPr>
            <p:spPr>
              <a:xfrm>
                <a:off x="5416890" y="2595646"/>
                <a:ext cx="12935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>
                    <a:latin typeface="+mn-lt"/>
                  </a:rPr>
                  <a:t> cm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C0D4CC-9C17-2343-8543-EE592C992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90" y="2595646"/>
                <a:ext cx="1293559" cy="430887"/>
              </a:xfrm>
              <a:prstGeom prst="rect">
                <a:avLst/>
              </a:prstGeom>
              <a:blipFill>
                <a:blip r:embed="rId10"/>
                <a:stretch>
                  <a:fillRect l="-943" t="-10000" r="-518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666FBC-65F3-9F4F-8980-BAD9547131E2}"/>
              </a:ext>
            </a:extLst>
          </p:cNvPr>
          <p:cNvCxnSpPr/>
          <p:nvPr/>
        </p:nvCxnSpPr>
        <p:spPr>
          <a:xfrm>
            <a:off x="5880100" y="3047756"/>
            <a:ext cx="0" cy="3657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2031FCD-A8CD-E642-B3FF-5521746063C3}"/>
              </a:ext>
            </a:extLst>
          </p:cNvPr>
          <p:cNvSpPr txBox="1"/>
          <p:nvPr/>
        </p:nvSpPr>
        <p:spPr>
          <a:xfrm>
            <a:off x="5375860" y="3440476"/>
            <a:ext cx="1960588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>
                <a:solidFill>
                  <a:srgbClr val="0000CC"/>
                </a:solidFill>
              </a:rPr>
              <a:t>Gap area width</a:t>
            </a:r>
            <a:endParaRPr lang="en-US" sz="2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CFEFF-DF3C-424C-9074-55B6ABE06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88CB7B-D16A-3045-8C32-BAB673093385}"/>
              </a:ext>
            </a:extLst>
          </p:cNvPr>
          <p:cNvSpPr txBox="1"/>
          <p:nvPr/>
        </p:nvSpPr>
        <p:spPr>
          <a:xfrm>
            <a:off x="939799" y="1117182"/>
            <a:ext cx="7264400" cy="9910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>
                <a:solidFill>
                  <a:srgbClr val="0000CC"/>
                </a:solidFill>
              </a:rPr>
              <a:t>Digit success rate</a:t>
            </a:r>
            <a:r>
              <a:rPr lang="en-US" sz="2200"/>
              <a:t>: the rate of successfully recognizing a single digit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F66C49-42AB-784B-85F3-4CFE171BFC5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Verification Accuracy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664CE-F078-EB4C-820B-B9E9C92B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93" y="2267210"/>
            <a:ext cx="3931617" cy="3200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EBC7FE1-1004-EE4F-B272-292039A0F58D}"/>
              </a:ext>
            </a:extLst>
          </p:cNvPr>
          <p:cNvSpPr/>
          <p:nvPr/>
        </p:nvSpPr>
        <p:spPr>
          <a:xfrm rot="18631334">
            <a:off x="4009174" y="1509488"/>
            <a:ext cx="918037" cy="4410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B76EA-A22D-4D4A-B6DA-31D798004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88CB7B-D16A-3045-8C32-BAB673093385}"/>
              </a:ext>
            </a:extLst>
          </p:cNvPr>
          <p:cNvSpPr txBox="1"/>
          <p:nvPr/>
        </p:nvSpPr>
        <p:spPr>
          <a:xfrm>
            <a:off x="939799" y="1117182"/>
            <a:ext cx="7264400" cy="25404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>
                <a:solidFill>
                  <a:srgbClr val="0000CC"/>
                </a:solidFill>
              </a:rPr>
              <a:t>Sequence success rate</a:t>
            </a:r>
            <a:r>
              <a:rPr lang="en-US" sz="2200"/>
              <a:t>: the ratio between the number of successful digit sequence identification times and the total number of digit sequence entry trials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F66C49-42AB-784B-85F3-4CFE171BFC5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Verification Accuracy (Cont’d)</a:t>
            </a: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14D1E-70D8-404D-A13C-127088CF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5" y="2196768"/>
            <a:ext cx="4707467" cy="3140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9DC52-46F8-0646-9F1D-4021A65D83F1}"/>
              </a:ext>
            </a:extLst>
          </p:cNvPr>
          <p:cNvSpPr/>
          <p:nvPr/>
        </p:nvSpPr>
        <p:spPr>
          <a:xfrm>
            <a:off x="1803400" y="5368838"/>
            <a:ext cx="5613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/>
              <a:t>The virtual step PIN pad authentication scheme can retain high accuracy across different users.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06F91-408B-41FF-94A8-018B1F765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2ADE30-5D86-D440-A71F-FE705C742B7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Impact of Inter-Geophone Distance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92B12-0D9D-BB43-BFC6-7E914289A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87" y="1666240"/>
            <a:ext cx="4993066" cy="3383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4038E9-9BB6-534C-AEB2-78354D526EFD}"/>
              </a:ext>
            </a:extLst>
          </p:cNvPr>
          <p:cNvSpPr txBox="1"/>
          <p:nvPr/>
        </p:nvSpPr>
        <p:spPr>
          <a:xfrm>
            <a:off x="939799" y="1117182"/>
            <a:ext cx="7264400" cy="813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Sequence success rates for different users to input 6-digit PINs across three inter-geophone distances 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endParaRPr lang="en-US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9105A-6B1E-4444-A386-96E5095CC0B3}"/>
              </a:ext>
            </a:extLst>
          </p:cNvPr>
          <p:cNvSpPr/>
          <p:nvPr/>
        </p:nvSpPr>
        <p:spPr>
          <a:xfrm>
            <a:off x="1441450" y="5013653"/>
            <a:ext cx="6464300" cy="110799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/>
              <a:t>The average 6-digit sequence success rates across all users when D</a:t>
            </a:r>
            <a:r>
              <a:rPr lang="en-US" sz="2200" baseline="-25000" dirty="0"/>
              <a:t>A</a:t>
            </a:r>
            <a:r>
              <a:rPr lang="en-US" sz="2200" dirty="0"/>
              <a:t> equals to 30, 40 and 50 cm are 93.2%, 94.9%, and 93.0%, respectively.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7661-CED6-42AB-8A51-E12C389E4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C3A772CE-C879-9343-BE84-0F6702998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47" y="1930402"/>
            <a:ext cx="5029704" cy="33105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2ADE30-5D86-D440-A71F-FE705C742B78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Impact of Floor Material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038E9-9BB6-534C-AEB2-78354D526EFD}"/>
              </a:ext>
            </a:extLst>
          </p:cNvPr>
          <p:cNvSpPr txBox="1"/>
          <p:nvPr/>
        </p:nvSpPr>
        <p:spPr>
          <a:xfrm>
            <a:off x="939799" y="1117182"/>
            <a:ext cx="7264400" cy="813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Sequence success rates for different users to input 6-digit PINs across three floor materials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endParaRPr lang="en-US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9105A-6B1E-4444-A386-96E5095CC0B3}"/>
              </a:ext>
            </a:extLst>
          </p:cNvPr>
          <p:cNvSpPr/>
          <p:nvPr/>
        </p:nvSpPr>
        <p:spPr>
          <a:xfrm>
            <a:off x="1441450" y="5297288"/>
            <a:ext cx="6464300" cy="7694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/>
              <a:t>For both carpet and wood, the sequence success rate is consistently high (in a range of 93% to 99%).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D6933-986D-4FED-9DBE-D954EE306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4301A0-E197-8E47-A084-1457E60B4686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Attack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E8EB8-6524-BC42-8606-95EA88834003}"/>
              </a:ext>
            </a:extLst>
          </p:cNvPr>
          <p:cNvSpPr txBox="1"/>
          <p:nvPr/>
        </p:nvSpPr>
        <p:spPr>
          <a:xfrm>
            <a:off x="939799" y="1117182"/>
            <a:ext cx="7264400" cy="813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Side-channel attack: An adversary deploys a three-geophone-based system on the ground around the PIN pad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endParaRPr lang="en-US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DF7258-2D09-A74B-BA56-A2E23BCC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27" y="1930400"/>
            <a:ext cx="3396947" cy="2194560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403479B-AC0C-A142-B084-B7A7A6451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3" y="4241801"/>
            <a:ext cx="6716415" cy="1371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0684EC8-1F40-0B42-8BF1-BE3AB2215467}"/>
              </a:ext>
            </a:extLst>
          </p:cNvPr>
          <p:cNvSpPr/>
          <p:nvPr/>
        </p:nvSpPr>
        <p:spPr>
          <a:xfrm>
            <a:off x="2451100" y="4800601"/>
            <a:ext cx="1066800" cy="812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83C6ED-895F-AD42-AC12-3B4E15011C83}"/>
              </a:ext>
            </a:extLst>
          </p:cNvPr>
          <p:cNvSpPr/>
          <p:nvPr/>
        </p:nvSpPr>
        <p:spPr>
          <a:xfrm>
            <a:off x="7150100" y="4800601"/>
            <a:ext cx="49530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D724FF-83D6-EE4C-9611-60DFE179ADA4}"/>
              </a:ext>
            </a:extLst>
          </p:cNvPr>
          <p:cNvSpPr/>
          <p:nvPr/>
        </p:nvSpPr>
        <p:spPr>
          <a:xfrm>
            <a:off x="6477000" y="5296318"/>
            <a:ext cx="36576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C0367-5E7E-497C-B59A-01FAA39B9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>
            <a:extLst>
              <a:ext uri="{FF2B5EF4-FFF2-40B4-BE49-F238E27FC236}">
                <a16:creationId xmlns:a16="http://schemas.microsoft.com/office/drawing/2014/main" id="{EBDB3530-6E10-484A-B5CD-045A0E0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70" y="1110278"/>
            <a:ext cx="3313994" cy="228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42900B-77BC-431A-9C2F-93B47A7DDCA4}"/>
              </a:ext>
            </a:extLst>
          </p:cNvPr>
          <p:cNvSpPr/>
          <p:nvPr/>
        </p:nvSpPr>
        <p:spPr>
          <a:xfrm>
            <a:off x="5612825" y="1765820"/>
            <a:ext cx="1188720" cy="118872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1DC63B-F85A-4918-8B7C-C429BCF6F34C}"/>
              </a:ext>
            </a:extLst>
          </p:cNvPr>
          <p:cNvSpPr/>
          <p:nvPr/>
        </p:nvSpPr>
        <p:spPr>
          <a:xfrm>
            <a:off x="7023960" y="1137029"/>
            <a:ext cx="1188720" cy="118872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DB6CED-9931-431A-A385-0309DA788EBF}"/>
              </a:ext>
            </a:extLst>
          </p:cNvPr>
          <p:cNvCxnSpPr>
            <a:cxnSpLocks/>
          </p:cNvCxnSpPr>
          <p:nvPr/>
        </p:nvCxnSpPr>
        <p:spPr>
          <a:xfrm>
            <a:off x="4804614" y="2594127"/>
            <a:ext cx="8259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B4E3A0-D80F-46C1-AC18-42EF3EA83625}"/>
              </a:ext>
            </a:extLst>
          </p:cNvPr>
          <p:cNvCxnSpPr>
            <a:cxnSpLocks/>
          </p:cNvCxnSpPr>
          <p:nvPr/>
        </p:nvCxnSpPr>
        <p:spPr>
          <a:xfrm flipV="1">
            <a:off x="7621697" y="2355400"/>
            <a:ext cx="0" cy="822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0DF7AE-98E6-4151-AD99-82F5E84FBD61}"/>
              </a:ext>
            </a:extLst>
          </p:cNvPr>
          <p:cNvSpPr txBox="1"/>
          <p:nvPr/>
        </p:nvSpPr>
        <p:spPr>
          <a:xfrm>
            <a:off x="2863915" y="2295782"/>
            <a:ext cx="1951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Legitimate user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384A4-3402-48FE-939D-4D36BD0EFBFC}"/>
              </a:ext>
            </a:extLst>
          </p:cNvPr>
          <p:cNvSpPr txBox="1"/>
          <p:nvPr/>
        </p:nvSpPr>
        <p:spPr>
          <a:xfrm>
            <a:off x="7361591" y="3129901"/>
            <a:ext cx="1133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Attacker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6B356C8-B0BE-A044-8D19-DA6A1B603A67}"/>
              </a:ext>
            </a:extLst>
          </p:cNvPr>
          <p:cNvSpPr txBox="1">
            <a:spLocks/>
          </p:cNvSpPr>
          <p:nvPr/>
        </p:nvSpPr>
        <p:spPr>
          <a:xfrm>
            <a:off x="101600" y="3733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Attack Scenarios (Cont’d)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31E86-67C7-5D40-B054-11796621A550}"/>
              </a:ext>
            </a:extLst>
          </p:cNvPr>
          <p:cNvSpPr txBox="1"/>
          <p:nvPr/>
        </p:nvSpPr>
        <p:spPr>
          <a:xfrm>
            <a:off x="745216" y="1066207"/>
            <a:ext cx="4423684" cy="805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Knowledgeable observer attack: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000"/>
              <a:t>Use SVM to detect legitimate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19C37-06B9-1548-9D6E-102FC0305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64" y="3599758"/>
            <a:ext cx="3499432" cy="2560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6BB24F-ECA6-0540-A1B1-FC62377B925C}"/>
              </a:ext>
            </a:extLst>
          </p:cNvPr>
          <p:cNvSpPr txBox="1"/>
          <p:nvPr/>
        </p:nvSpPr>
        <p:spPr>
          <a:xfrm>
            <a:off x="745216" y="3046245"/>
            <a:ext cx="4423682" cy="540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200"/>
              <a:t>Mean sequence success rates: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7A1A9-3F70-2843-A2B2-41922C31F5F0}"/>
              </a:ext>
            </a:extLst>
          </p:cNvPr>
          <p:cNvSpPr/>
          <p:nvPr/>
        </p:nvSpPr>
        <p:spPr>
          <a:xfrm>
            <a:off x="5303913" y="4275758"/>
            <a:ext cx="303369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/>
              <a:t>Effectiveness against knowledgeable observer attacks is verified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6390C-E7B7-5A4F-B86C-0783915A27AC}"/>
              </a:ext>
            </a:extLst>
          </p:cNvPr>
          <p:cNvSpPr/>
          <p:nvPr/>
        </p:nvSpPr>
        <p:spPr>
          <a:xfrm>
            <a:off x="5455219" y="3436215"/>
            <a:ext cx="303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Running 200 foot taps on SVM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74492-8D0E-4EF7-8673-CEECA9D23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/>
      <p:bldP spid="13" grpId="0"/>
      <p:bldP spid="15" grpId="0"/>
      <p:bldP spid="17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46"/>
            <a:ext cx="9144000" cy="584826"/>
          </a:xfrm>
        </p:spPr>
        <p:txBody>
          <a:bodyPr/>
          <a:lstStyle/>
          <a:p>
            <a:pPr algn="ctr"/>
            <a:r>
              <a:rPr lang="en-US" sz="3600" b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112" y="1392838"/>
            <a:ext cx="6863255" cy="3883357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Background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Existing authentication schemes &amp; limitations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Our solution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System Design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+mn-lt"/>
              </a:rPr>
              <a:t>Evaluation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</a:rPr>
              <a:t> ✓</a:t>
            </a:r>
            <a:endParaRPr lang="en-US" sz="28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highlight>
                  <a:srgbClr val="FFFFFF"/>
                </a:highlight>
                <a:latin typeface="+mn-lt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AB02E-8956-4882-BE4E-757E7AA53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0AB4C-B21D-3C4F-A937-D475EAF04159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Conclusion</a:t>
            </a:r>
          </a:p>
          <a:p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D4AF7-EBB4-3841-8CF7-DB483A03960F}"/>
              </a:ext>
            </a:extLst>
          </p:cNvPr>
          <p:cNvSpPr txBox="1"/>
          <p:nvPr/>
        </p:nvSpPr>
        <p:spPr>
          <a:xfrm>
            <a:off x="518230" y="1090627"/>
            <a:ext cx="7808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/>
              <a:t>We proposed the virtual step PIN pad technique, mapping a sequence of foot taps into a PIN with the observed structural vibration signals. 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endParaRPr lang="en-US" altLang="zh-CN" sz="2400"/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endParaRPr lang="en-US" altLang="zh-CN" sz="2400"/>
          </a:p>
          <a:p>
            <a:pPr>
              <a:buClr>
                <a:srgbClr val="0000CC"/>
              </a:buClr>
              <a:buSzPct val="70000"/>
            </a:pPr>
            <a:endParaRPr lang="en-US" altLang="zh-CN" sz="2400"/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400"/>
              <a:t>We developed the prototype of the proposed virtual step PIN pad and performed extensive experiments to validate its effectiveness and security.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2FE555-B2F2-4DCE-96D0-81E41318B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3FC4C-93A0-44B4-AF58-727102C79E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6169B-843F-4E2B-A6CD-F4CB26CCC2BC}"/>
              </a:ext>
            </a:extLst>
          </p:cNvPr>
          <p:cNvSpPr txBox="1"/>
          <p:nvPr/>
        </p:nvSpPr>
        <p:spPr>
          <a:xfrm>
            <a:off x="2968180" y="2533102"/>
            <a:ext cx="3392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+mn-lt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22719-8A36-4710-80B1-8A55D1D64873}"/>
              </a:ext>
            </a:extLst>
          </p:cNvPr>
          <p:cNvSpPr txBox="1"/>
          <p:nvPr/>
        </p:nvSpPr>
        <p:spPr>
          <a:xfrm>
            <a:off x="2552386" y="3703534"/>
            <a:ext cx="4511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>
                <a:latin typeface="+mn-lt"/>
              </a:rPr>
              <a:t>Any questions?</a:t>
            </a:r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75509447-CB17-42ED-8E31-C33C6950E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80" y="692110"/>
            <a:ext cx="4224440" cy="12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DA5B87B-B335-9242-A6CA-3573DD215927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Limitation 1</a:t>
            </a:r>
            <a:r>
              <a:rPr lang="zh-CN" altLang="en-US" sz="3600"/>
              <a:t> </a:t>
            </a:r>
            <a:r>
              <a:rPr lang="en-US" altLang="zh-CN" sz="3600"/>
              <a:t>–</a:t>
            </a:r>
            <a:r>
              <a:rPr lang="zh-CN" altLang="en-US" sz="3600"/>
              <a:t> </a:t>
            </a:r>
            <a:r>
              <a:rPr lang="en-US" altLang="zh-CN" sz="3600"/>
              <a:t>Not</a:t>
            </a:r>
            <a:r>
              <a:rPr lang="zh-CN" altLang="en-US" sz="3600"/>
              <a:t> </a:t>
            </a:r>
            <a:r>
              <a:rPr lang="en-US" altLang="zh-CN" sz="3600"/>
              <a:t>Work</a:t>
            </a:r>
            <a:r>
              <a:rPr lang="zh-CN" altLang="en-US" sz="3600"/>
              <a:t> </a:t>
            </a:r>
            <a:r>
              <a:rPr lang="en-US" altLang="zh-CN" sz="3600"/>
              <a:t>for</a:t>
            </a:r>
            <a:r>
              <a:rPr lang="zh-CN" altLang="en-US" sz="3600"/>
              <a:t> </a:t>
            </a:r>
            <a:r>
              <a:rPr lang="en-US" altLang="zh-CN" sz="3600"/>
              <a:t>All</a:t>
            </a:r>
            <a:r>
              <a:rPr lang="zh-CN" altLang="en-US" sz="3600"/>
              <a:t> </a:t>
            </a:r>
            <a:r>
              <a:rPr lang="en-US" altLang="zh-CN" sz="3600"/>
              <a:t>Users</a:t>
            </a:r>
            <a:r>
              <a:rPr lang="zh-CN" altLang="en-US" sz="3600"/>
              <a:t> </a:t>
            </a:r>
            <a:endParaRPr lang="en-US" sz="3600"/>
          </a:p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A2FD9-4253-E948-BE81-4B0D3CC83B34}"/>
              </a:ext>
            </a:extLst>
          </p:cNvPr>
          <p:cNvSpPr txBox="1"/>
          <p:nvPr/>
        </p:nvSpPr>
        <p:spPr>
          <a:xfrm>
            <a:off x="426861" y="1127705"/>
            <a:ext cx="81075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sz="2800" dirty="0"/>
              <a:t>Touchscreen does not react to a wet (sweaty) finger. 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3% of the population in the US experience hyperhidrosis or excessive sweating of the palms</a:t>
            </a:r>
            <a:r>
              <a:rPr lang="en-US" sz="2400" baseline="30000" dirty="0"/>
              <a:t>[1]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62952-5F6A-744D-914E-76680C9F3B72}"/>
              </a:ext>
            </a:extLst>
          </p:cNvPr>
          <p:cNvSpPr txBox="1"/>
          <p:nvPr/>
        </p:nvSpPr>
        <p:spPr>
          <a:xfrm>
            <a:off x="798786" y="5538954"/>
            <a:ext cx="688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[1] A. Haider and N. </a:t>
            </a:r>
            <a:r>
              <a:rPr lang="en-US" sz="1600" err="1"/>
              <a:t>Solish</a:t>
            </a:r>
            <a:r>
              <a:rPr lang="en-US" sz="1600"/>
              <a:t>, “Focal hyperhidrosis: diagnosis and management,” Canadian Medical Association Journal (CMAJ), vol. 172, no. 1, pp. 69–75, 2005.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EBBCD2-9908-DB41-8CFD-4B69796F4618}"/>
              </a:ext>
            </a:extLst>
          </p:cNvPr>
          <p:cNvGrpSpPr>
            <a:grpSpLocks noChangeAspect="1"/>
          </p:cNvGrpSpPr>
          <p:nvPr/>
        </p:nvGrpSpPr>
        <p:grpSpPr>
          <a:xfrm>
            <a:off x="3775914" y="2521432"/>
            <a:ext cx="1592172" cy="3017520"/>
            <a:chOff x="3755321" y="2356257"/>
            <a:chExt cx="1778216" cy="33701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B2B280-5C7F-E94A-A41D-4251F1AA48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55321" y="2356257"/>
              <a:ext cx="1548199" cy="3025333"/>
              <a:chOff x="3729708" y="2571822"/>
              <a:chExt cx="1684583" cy="3381645"/>
            </a:xfrm>
          </p:grpSpPr>
          <p:pic>
            <p:nvPicPr>
              <p:cNvPr id="3" name="Picture 2" descr="Screen of a cell phone&#10;&#10;Description automatically generated">
                <a:extLst>
                  <a:ext uri="{FF2B5EF4-FFF2-40B4-BE49-F238E27FC236}">
                    <a16:creationId xmlns:a16="http://schemas.microsoft.com/office/drawing/2014/main" id="{3BFF91D7-1AE9-4CD1-AF28-36665E718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9708" y="2571822"/>
                <a:ext cx="1684583" cy="3381645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rain, front, standing, holding&#10;&#10;Description automatically generated">
                <a:extLst>
                  <a:ext uri="{FF2B5EF4-FFF2-40B4-BE49-F238E27FC236}">
                    <a16:creationId xmlns:a16="http://schemas.microsoft.com/office/drawing/2014/main" id="{7157FE13-B252-4AFE-B945-90F9F5186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0600" y="3541245"/>
                <a:ext cx="1442798" cy="1442798"/>
              </a:xfrm>
              <a:prstGeom prst="rect">
                <a:avLst/>
              </a:prstGeom>
            </p:spPr>
          </p:pic>
        </p:grpSp>
        <p:pic>
          <p:nvPicPr>
            <p:cNvPr id="14" name="Picture 13" descr="A close up of a hand&#10;&#10;Description automatically generated">
              <a:extLst>
                <a:ext uri="{FF2B5EF4-FFF2-40B4-BE49-F238E27FC236}">
                  <a16:creationId xmlns:a16="http://schemas.microsoft.com/office/drawing/2014/main" id="{1CD7E3B6-7C04-974A-BE33-A4FD26042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375">
              <a:off x="4660859" y="3858839"/>
              <a:ext cx="872678" cy="186753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08057-AC12-4E6F-8BB0-6AB39B8E4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805846C-215B-2843-B9E3-8F29506AC116}"/>
              </a:ext>
            </a:extLst>
          </p:cNvPr>
          <p:cNvGrpSpPr/>
          <p:nvPr/>
        </p:nvGrpSpPr>
        <p:grpSpPr>
          <a:xfrm>
            <a:off x="337770" y="584042"/>
            <a:ext cx="6440982" cy="4157088"/>
            <a:chOff x="337770" y="356859"/>
            <a:chExt cx="6440982" cy="4157088"/>
          </a:xfrm>
        </p:grpSpPr>
        <p:pic>
          <p:nvPicPr>
            <p:cNvPr id="18" name="Picture 17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667CF63-1222-9640-9572-C260A825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70" y="356859"/>
              <a:ext cx="6440982" cy="415708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8A3283-B7F2-8B4D-A92D-11E12FE8D800}"/>
                </a:ext>
              </a:extLst>
            </p:cNvPr>
            <p:cNvCxnSpPr>
              <a:cxnSpLocks/>
            </p:cNvCxnSpPr>
            <p:nvPr/>
          </p:nvCxnSpPr>
          <p:spPr>
            <a:xfrm>
              <a:off x="1768602" y="2819400"/>
              <a:ext cx="46931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1C8FDC-2AAD-FD42-AFD4-5F9EAC807CCE}"/>
                </a:ext>
              </a:extLst>
            </p:cNvPr>
            <p:cNvCxnSpPr>
              <a:cxnSpLocks/>
            </p:cNvCxnSpPr>
            <p:nvPr/>
          </p:nvCxnSpPr>
          <p:spPr>
            <a:xfrm>
              <a:off x="1768602" y="3008376"/>
              <a:ext cx="46931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D57461-AEE9-A545-984E-B2893F2AAF64}"/>
                </a:ext>
              </a:extLst>
            </p:cNvPr>
            <p:cNvCxnSpPr>
              <a:cxnSpLocks/>
            </p:cNvCxnSpPr>
            <p:nvPr/>
          </p:nvCxnSpPr>
          <p:spPr>
            <a:xfrm>
              <a:off x="1768602" y="3215640"/>
              <a:ext cx="46931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BCC0CA-60C2-CE48-B76B-F827430BA3EF}"/>
                </a:ext>
              </a:extLst>
            </p:cNvPr>
            <p:cNvCxnSpPr>
              <a:cxnSpLocks/>
            </p:cNvCxnSpPr>
            <p:nvPr/>
          </p:nvCxnSpPr>
          <p:spPr>
            <a:xfrm>
              <a:off x="1768602" y="3429000"/>
              <a:ext cx="28033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D5D30C-6125-C14C-83B9-D695E17F4E6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781" y="2581656"/>
              <a:ext cx="59397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6697C8-1F5A-7D4C-AD86-53630B1E50EA}"/>
              </a:ext>
            </a:extLst>
          </p:cNvPr>
          <p:cNvGrpSpPr/>
          <p:nvPr/>
        </p:nvGrpSpPr>
        <p:grpSpPr>
          <a:xfrm>
            <a:off x="2168754" y="580874"/>
            <a:ext cx="6444792" cy="4931421"/>
            <a:chOff x="2365248" y="584042"/>
            <a:chExt cx="6444792" cy="4931421"/>
          </a:xfrm>
        </p:grpSpPr>
        <p:pic>
          <p:nvPicPr>
            <p:cNvPr id="35" name="Picture 3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0A249DE8-2B4F-B049-86DF-BCF190E8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248" y="584042"/>
              <a:ext cx="6440982" cy="4848668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346C170-3DDF-9B48-8F4B-FD823A3DC90D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027783"/>
              <a:ext cx="37307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B7176A-CC0E-4C49-81E6-C2C3E2D72137}"/>
                </a:ext>
              </a:extLst>
            </p:cNvPr>
            <p:cNvCxnSpPr>
              <a:cxnSpLocks/>
            </p:cNvCxnSpPr>
            <p:nvPr/>
          </p:nvCxnSpPr>
          <p:spPr>
            <a:xfrm>
              <a:off x="5585739" y="4832711"/>
              <a:ext cx="11930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8114670-DDE5-3441-B81F-FAE3F61D85E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210663"/>
              <a:ext cx="2170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11E952-69AB-4443-A34F-98E669F49DE1}"/>
                </a:ext>
              </a:extLst>
            </p:cNvPr>
            <p:cNvSpPr/>
            <p:nvPr/>
          </p:nvSpPr>
          <p:spPr>
            <a:xfrm>
              <a:off x="6904482" y="4149959"/>
              <a:ext cx="1905558" cy="1365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28D916-4841-A045-AD9B-1BD72914B5D5}"/>
              </a:ext>
            </a:extLst>
          </p:cNvPr>
          <p:cNvGrpSpPr>
            <a:grpSpLocks noChangeAspect="1"/>
          </p:cNvGrpSpPr>
          <p:nvPr/>
        </p:nvGrpSpPr>
        <p:grpSpPr>
          <a:xfrm>
            <a:off x="320908" y="1345707"/>
            <a:ext cx="8212553" cy="4480560"/>
            <a:chOff x="326289" y="1751393"/>
            <a:chExt cx="8781186" cy="4790792"/>
          </a:xfrm>
        </p:grpSpPr>
        <p:pic>
          <p:nvPicPr>
            <p:cNvPr id="46" name="Picture 4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F3E82990-72C0-4F43-8A99-71E4EF51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89" y="1751393"/>
              <a:ext cx="8781186" cy="4790792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D03A2D-8D29-DD4D-B0F7-0DAC6B9C59EF}"/>
                </a:ext>
              </a:extLst>
            </p:cNvPr>
            <p:cNvCxnSpPr>
              <a:cxnSpLocks/>
            </p:cNvCxnSpPr>
            <p:nvPr/>
          </p:nvCxnSpPr>
          <p:spPr>
            <a:xfrm>
              <a:off x="887832" y="4472163"/>
              <a:ext cx="751321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1663EBC-8D65-EF4A-86BB-487348B9C97F}"/>
                </a:ext>
              </a:extLst>
            </p:cNvPr>
            <p:cNvCxnSpPr>
              <a:cxnSpLocks/>
            </p:cNvCxnSpPr>
            <p:nvPr/>
          </p:nvCxnSpPr>
          <p:spPr>
            <a:xfrm>
              <a:off x="887832" y="4798280"/>
              <a:ext cx="25979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73F90-7A8E-403B-931F-AE5BC5943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52C3F84-809F-0E42-9DF9-1FE9B4A9FBC8}"/>
              </a:ext>
            </a:extLst>
          </p:cNvPr>
          <p:cNvSpPr txBox="1"/>
          <p:nvPr/>
        </p:nvSpPr>
        <p:spPr>
          <a:xfrm>
            <a:off x="518230" y="1090627"/>
            <a:ext cx="81075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sz="2800"/>
              <a:t>Users with hand or finger injuries cannot use them. 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sz="2400"/>
              <a:t>There are 45,000 amputations annually due to traumatic injuries to the hands and fingers in the US</a:t>
            </a:r>
            <a:r>
              <a:rPr lang="en-US" sz="2400" baseline="30000"/>
              <a:t>[2]</a:t>
            </a:r>
          </a:p>
        </p:txBody>
      </p:sp>
      <p:pic>
        <p:nvPicPr>
          <p:cNvPr id="6" name="Picture 5" descr="A picture containing person, bandage, accessory, blue&#10;&#10;Description automatically generated">
            <a:extLst>
              <a:ext uri="{FF2B5EF4-FFF2-40B4-BE49-F238E27FC236}">
                <a16:creationId xmlns:a16="http://schemas.microsoft.com/office/drawing/2014/main" id="{C4514827-4E79-4F64-AA05-C95ED4703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88" y="2704168"/>
            <a:ext cx="3154680" cy="2103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691755-2C69-5B49-842E-9A391E4EDC9F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Limitation </a:t>
            </a:r>
            <a:r>
              <a:rPr lang="en-US" altLang="zh-CN" sz="3600"/>
              <a:t>1</a:t>
            </a:r>
            <a:r>
              <a:rPr lang="zh-CN" altLang="en-US" sz="3600"/>
              <a:t> </a:t>
            </a:r>
            <a:r>
              <a:rPr lang="en-US" altLang="zh-CN" sz="3600"/>
              <a:t>(Cont’d)</a:t>
            </a:r>
            <a:endParaRPr lang="en-US" sz="3600"/>
          </a:p>
          <a:p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759DB-C2AD-F54E-8607-3FC66A008780}"/>
              </a:ext>
            </a:extLst>
          </p:cNvPr>
          <p:cNvSpPr txBox="1"/>
          <p:nvPr/>
        </p:nvSpPr>
        <p:spPr>
          <a:xfrm>
            <a:off x="779736" y="5267736"/>
            <a:ext cx="6884276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/>
              <a:t>[2] D. B. Reid, K. N. Shah, A. E. </a:t>
            </a:r>
            <a:r>
              <a:rPr lang="en-US" sz="1600" err="1"/>
              <a:t>Eltorai</a:t>
            </a:r>
            <a:r>
              <a:rPr lang="en-US" sz="1600"/>
              <a:t>, C. C. Got, and A. H. Daniels, “Epidemiology of finger amputations in the united states from 1997 to 2016,” Journal of Hand Surgery Global Online, vol. 1, no. 2, pp. 45 – 51, 2019.</a:t>
            </a:r>
          </a:p>
          <a:p>
            <a:endParaRPr lang="en-US"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9809A-0B8E-4344-9D60-767CAE261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E76102-DF7F-FD45-AEE9-BC5F42710A1A}"/>
              </a:ext>
            </a:extLst>
          </p:cNvPr>
          <p:cNvGrpSpPr>
            <a:grpSpLocks noChangeAspect="1"/>
          </p:cNvGrpSpPr>
          <p:nvPr/>
        </p:nvGrpSpPr>
        <p:grpSpPr>
          <a:xfrm>
            <a:off x="3983649" y="2721843"/>
            <a:ext cx="1176705" cy="1645920"/>
            <a:chOff x="3308192" y="2673595"/>
            <a:chExt cx="2527616" cy="35355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D74A3A-884E-1947-9733-715FC23B4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8192" y="2673595"/>
              <a:ext cx="2527616" cy="3535515"/>
            </a:xfrm>
            <a:prstGeom prst="rect">
              <a:avLst/>
            </a:prstGeom>
          </p:spPr>
        </p:pic>
        <p:pic>
          <p:nvPicPr>
            <p:cNvPr id="20" name="Graphic 19" descr="Fingerprint">
              <a:extLst>
                <a:ext uri="{FF2B5EF4-FFF2-40B4-BE49-F238E27FC236}">
                  <a16:creationId xmlns:a16="http://schemas.microsoft.com/office/drawing/2014/main" id="{9A826F32-10F8-2A49-B8C1-EFD6F721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7764" y="3822623"/>
              <a:ext cx="513629" cy="530667"/>
            </a:xfrm>
            <a:prstGeom prst="rect">
              <a:avLst/>
            </a:prstGeom>
          </p:spPr>
        </p:pic>
        <p:pic>
          <p:nvPicPr>
            <p:cNvPr id="21" name="Graphic 20" descr="Fingerprint">
              <a:extLst>
                <a:ext uri="{FF2B5EF4-FFF2-40B4-BE49-F238E27FC236}">
                  <a16:creationId xmlns:a16="http://schemas.microsoft.com/office/drawing/2014/main" id="{FAB2F6A6-1B27-0843-A1C1-5630A070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7764" y="4661125"/>
              <a:ext cx="609135" cy="629341"/>
            </a:xfrm>
            <a:prstGeom prst="rect">
              <a:avLst/>
            </a:prstGeom>
          </p:spPr>
        </p:pic>
        <p:pic>
          <p:nvPicPr>
            <p:cNvPr id="22" name="Graphic 21" descr="Fingerprint">
              <a:extLst>
                <a:ext uri="{FF2B5EF4-FFF2-40B4-BE49-F238E27FC236}">
                  <a16:creationId xmlns:a16="http://schemas.microsoft.com/office/drawing/2014/main" id="{96506C37-F3B1-F444-BAAB-2BE2C7C4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4621" y="4684168"/>
              <a:ext cx="609135" cy="629341"/>
            </a:xfrm>
            <a:prstGeom prst="rect">
              <a:avLst/>
            </a:prstGeom>
          </p:spPr>
        </p:pic>
        <p:pic>
          <p:nvPicPr>
            <p:cNvPr id="23" name="Graphic 22" descr="Fingerprint">
              <a:extLst>
                <a:ext uri="{FF2B5EF4-FFF2-40B4-BE49-F238E27FC236}">
                  <a16:creationId xmlns:a16="http://schemas.microsoft.com/office/drawing/2014/main" id="{9487BD9B-9D04-D343-9F63-7AC3FFC7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2734" y="4176020"/>
              <a:ext cx="513629" cy="530667"/>
            </a:xfrm>
            <a:prstGeom prst="rect">
              <a:avLst/>
            </a:prstGeom>
          </p:spPr>
        </p:pic>
        <p:pic>
          <p:nvPicPr>
            <p:cNvPr id="24" name="Graphic 23" descr="Fingerprint">
              <a:extLst>
                <a:ext uri="{FF2B5EF4-FFF2-40B4-BE49-F238E27FC236}">
                  <a16:creationId xmlns:a16="http://schemas.microsoft.com/office/drawing/2014/main" id="{8E984DA6-5C9C-ED42-90B3-E0901773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91265" y="3723204"/>
              <a:ext cx="513629" cy="530667"/>
            </a:xfrm>
            <a:prstGeom prst="rect">
              <a:avLst/>
            </a:prstGeom>
          </p:spPr>
        </p:pic>
        <p:pic>
          <p:nvPicPr>
            <p:cNvPr id="25" name="Graphic 24" descr="Fingerprint">
              <a:extLst>
                <a:ext uri="{FF2B5EF4-FFF2-40B4-BE49-F238E27FC236}">
                  <a16:creationId xmlns:a16="http://schemas.microsoft.com/office/drawing/2014/main" id="{6DFBE6D6-26CA-1147-9870-1D14F22F6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76964" y="4961769"/>
              <a:ext cx="513629" cy="530667"/>
            </a:xfrm>
            <a:prstGeom prst="rect">
              <a:avLst/>
            </a:prstGeom>
          </p:spPr>
        </p:pic>
        <p:pic>
          <p:nvPicPr>
            <p:cNvPr id="26" name="Graphic 25" descr="Fingerprint">
              <a:extLst>
                <a:ext uri="{FF2B5EF4-FFF2-40B4-BE49-F238E27FC236}">
                  <a16:creationId xmlns:a16="http://schemas.microsoft.com/office/drawing/2014/main" id="{53B8E350-FC73-9546-BD15-3DA9507C5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87029" y="4220460"/>
              <a:ext cx="513629" cy="530667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671F603-6166-8943-B081-9A62A366B944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Limitation </a:t>
            </a:r>
            <a:r>
              <a:rPr lang="en-US" altLang="zh-CN" sz="3600"/>
              <a:t>2</a:t>
            </a:r>
            <a:r>
              <a:rPr lang="zh-CN" altLang="en-US" sz="3600"/>
              <a:t> </a:t>
            </a:r>
            <a:r>
              <a:rPr lang="en-US" altLang="zh-CN" sz="3600"/>
              <a:t>–</a:t>
            </a:r>
            <a:r>
              <a:rPr lang="zh-CN" altLang="en-US" sz="3600"/>
              <a:t> </a:t>
            </a:r>
            <a:r>
              <a:rPr lang="en-US" altLang="zh-CN" sz="3600"/>
              <a:t>Bring</a:t>
            </a:r>
            <a:r>
              <a:rPr lang="zh-CN" altLang="en-US" sz="3600"/>
              <a:t> </a:t>
            </a:r>
            <a:r>
              <a:rPr lang="en-US" altLang="zh-CN" sz="3600"/>
              <a:t>Privacy</a:t>
            </a:r>
            <a:r>
              <a:rPr lang="zh-CN" altLang="en-US" sz="3600"/>
              <a:t> </a:t>
            </a:r>
            <a:r>
              <a:rPr lang="en-US" altLang="zh-CN" sz="3600"/>
              <a:t>Concerns</a:t>
            </a:r>
            <a:endParaRPr lang="en-US" sz="3600"/>
          </a:p>
          <a:p>
            <a:endParaRPr lang="en-US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7AA80-219B-264F-91BB-7BA0E499E29F}"/>
              </a:ext>
            </a:extLst>
          </p:cNvPr>
          <p:cNvSpPr txBox="1"/>
          <p:nvPr/>
        </p:nvSpPr>
        <p:spPr>
          <a:xfrm>
            <a:off x="518230" y="1090627"/>
            <a:ext cx="7808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 dirty="0"/>
              <a:t>Touches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finger</a:t>
            </a:r>
            <a:r>
              <a:rPr lang="zh-CN" altLang="en-US" sz="2800" dirty="0"/>
              <a:t> </a:t>
            </a:r>
            <a:r>
              <a:rPr lang="en-US" altLang="zh-CN" sz="2800" dirty="0"/>
              <a:t>may</a:t>
            </a:r>
            <a:r>
              <a:rPr lang="zh-CN" altLang="en-US" sz="2800" dirty="0"/>
              <a:t> </a:t>
            </a:r>
            <a:r>
              <a:rPr lang="en-US" altLang="zh-CN" sz="2800" dirty="0"/>
              <a:t>disclose</a:t>
            </a:r>
            <a:r>
              <a:rPr lang="zh-CN" altLang="en-US" sz="2800" dirty="0"/>
              <a:t> </a:t>
            </a:r>
            <a:r>
              <a:rPr lang="en-US" altLang="zh-CN" sz="2800" dirty="0"/>
              <a:t>f</a:t>
            </a:r>
            <a:r>
              <a:rPr lang="en-US" sz="2800" dirty="0"/>
              <a:t>ingerprint 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400" dirty="0"/>
              <a:t>Touch-screen</a:t>
            </a:r>
            <a:r>
              <a:rPr lang="zh-CN" altLang="en-US" sz="2400" dirty="0"/>
              <a:t> </a:t>
            </a:r>
            <a:r>
              <a:rPr lang="en-US" altLang="zh-CN" sz="2400" dirty="0"/>
              <a:t>PIN</a:t>
            </a:r>
            <a:r>
              <a:rPr lang="zh-CN" altLang="en-US" sz="2400" dirty="0"/>
              <a:t> </a:t>
            </a:r>
            <a:r>
              <a:rPr lang="en-US" altLang="zh-CN" sz="2400" dirty="0"/>
              <a:t>entry</a:t>
            </a:r>
            <a:r>
              <a:rPr lang="zh-CN" altLang="en-US" sz="2400" dirty="0"/>
              <a:t> </a:t>
            </a:r>
            <a:r>
              <a:rPr lang="en-US" altLang="zh-CN" sz="2400" dirty="0"/>
              <a:t>systems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suffer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i="1" dirty="0">
                <a:solidFill>
                  <a:srgbClr val="FF0000"/>
                </a:solidFill>
              </a:rPr>
              <a:t>smudge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</a:rPr>
              <a:t>attacks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i.e.,</a:t>
            </a:r>
            <a:r>
              <a:rPr lang="zh-CN" altLang="en-US" sz="2400" dirty="0"/>
              <a:t> </a:t>
            </a:r>
            <a:r>
              <a:rPr lang="en-US" altLang="zh-CN" sz="2400" dirty="0"/>
              <a:t>an attacker</a:t>
            </a:r>
            <a:r>
              <a:rPr lang="zh-CN" altLang="en-US" sz="2400" dirty="0"/>
              <a:t> </a:t>
            </a:r>
            <a:r>
              <a:rPr lang="en-US" altLang="zh-CN" sz="2400" dirty="0"/>
              <a:t>extracts sensitive information about recent user input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smudges</a:t>
            </a:r>
            <a:r>
              <a:rPr lang="zh-CN" altLang="en-US" sz="2400" dirty="0"/>
              <a:t> </a:t>
            </a:r>
            <a:r>
              <a:rPr lang="en-US" altLang="zh-CN" sz="2400" dirty="0"/>
              <a:t>(oily residues)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3B5CEA-380A-804F-BEC3-2FE642936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" y="4353061"/>
            <a:ext cx="1048049" cy="904761"/>
          </a:xfrm>
          <a:prstGeom prst="rect">
            <a:avLst/>
          </a:prstGeom>
        </p:spPr>
      </p:pic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62EB2923-D4EA-6844-858B-EA43C5B70954}"/>
              </a:ext>
            </a:extLst>
          </p:cNvPr>
          <p:cNvSpPr/>
          <p:nvPr/>
        </p:nvSpPr>
        <p:spPr>
          <a:xfrm>
            <a:off x="1196813" y="4353061"/>
            <a:ext cx="6444832" cy="160696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Develop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a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scheme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that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(1)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works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for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people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including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who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cannot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use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fingers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for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typing;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and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(2)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mitigates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privacy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disclosure</a:t>
            </a:r>
            <a:r>
              <a:rPr lang="zh-CN" altLang="en-US" sz="2400">
                <a:solidFill>
                  <a:srgbClr val="0000CC"/>
                </a:solidFill>
                <a:ea typeface="SimSun" charset="0"/>
              </a:rPr>
              <a:t> </a:t>
            </a:r>
            <a:r>
              <a:rPr lang="en-US" altLang="zh-CN" sz="2400">
                <a:solidFill>
                  <a:srgbClr val="0000CC"/>
                </a:solidFill>
                <a:ea typeface="SimSun" charset="0"/>
              </a:rPr>
              <a:t>risks</a:t>
            </a: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CF1A6-50B9-470B-972D-3D26E607F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8345301-473F-0040-AD2C-F47ED14A9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98" y="3151238"/>
            <a:ext cx="4058894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49A75-EF0D-497F-B076-6EE1BC7B22CE}"/>
              </a:ext>
            </a:extLst>
          </p:cNvPr>
          <p:cNvSpPr txBox="1"/>
          <p:nvPr/>
        </p:nvSpPr>
        <p:spPr>
          <a:xfrm>
            <a:off x="592678" y="1109934"/>
            <a:ext cx="7724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>
                <a:solidFill>
                  <a:srgbClr val="FF0000"/>
                </a:solidFill>
              </a:rPr>
              <a:t>Expensive</a:t>
            </a:r>
            <a:r>
              <a:rPr lang="en-US" altLang="zh-CN" sz="2800"/>
              <a:t>:</a:t>
            </a:r>
            <a:r>
              <a:rPr lang="zh-CN" altLang="en-US" sz="2800"/>
              <a:t> </a:t>
            </a:r>
            <a:r>
              <a:rPr lang="en-US" altLang="zh-CN" sz="2800"/>
              <a:t>dedicated</a:t>
            </a:r>
            <a:r>
              <a:rPr lang="zh-CN" altLang="en-US" sz="2800"/>
              <a:t> </a:t>
            </a:r>
            <a:r>
              <a:rPr lang="en-US" altLang="zh-CN" sz="2800"/>
              <a:t>user</a:t>
            </a:r>
            <a:r>
              <a:rPr lang="zh-CN" altLang="en-US" sz="2800"/>
              <a:t> </a:t>
            </a:r>
            <a:r>
              <a:rPr lang="en-US" altLang="zh-CN" sz="2800"/>
              <a:t>interface</a:t>
            </a:r>
            <a:r>
              <a:rPr lang="zh-CN" altLang="en-US" sz="2800"/>
              <a:t> </a:t>
            </a:r>
            <a:r>
              <a:rPr lang="en-US" altLang="zh-CN" sz="2800"/>
              <a:t>+</a:t>
            </a:r>
            <a:r>
              <a:rPr lang="zh-CN" altLang="en-US" sz="2800"/>
              <a:t> </a:t>
            </a:r>
            <a:r>
              <a:rPr lang="en-US" altLang="zh-CN" sz="2800"/>
              <a:t>a</a:t>
            </a:r>
            <a:r>
              <a:rPr lang="zh-CN" altLang="en-US" sz="2800"/>
              <a:t> </a:t>
            </a:r>
            <a:r>
              <a:rPr lang="en-US" altLang="zh-CN" sz="2800"/>
              <a:t>database</a:t>
            </a:r>
            <a:r>
              <a:rPr lang="zh-CN" altLang="en-US" sz="2800"/>
              <a:t> </a:t>
            </a:r>
            <a:r>
              <a:rPr lang="en-US" altLang="zh-CN" sz="2800"/>
              <a:t>for</a:t>
            </a:r>
            <a:r>
              <a:rPr lang="zh-CN" altLang="en-US" sz="2800"/>
              <a:t> </a:t>
            </a:r>
            <a:r>
              <a:rPr lang="en-US" altLang="zh-CN" sz="2800"/>
              <a:t>all</a:t>
            </a:r>
            <a:r>
              <a:rPr lang="zh-CN" altLang="en-US" sz="2800"/>
              <a:t> </a:t>
            </a:r>
            <a:r>
              <a:rPr lang="en-US" altLang="zh-CN" sz="2800"/>
              <a:t>users</a:t>
            </a:r>
          </a:p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>
                <a:solidFill>
                  <a:srgbClr val="FF0000"/>
                </a:solidFill>
              </a:rPr>
              <a:t>Consequence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US" altLang="zh-CN" sz="2800">
                <a:solidFill>
                  <a:srgbClr val="FF0000"/>
                </a:solidFill>
              </a:rPr>
              <a:t>is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US" altLang="zh-CN" sz="2800">
                <a:solidFill>
                  <a:srgbClr val="FF0000"/>
                </a:solidFill>
              </a:rPr>
              <a:t>serious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US" altLang="zh-CN" sz="2800"/>
              <a:t>if</a:t>
            </a:r>
            <a:r>
              <a:rPr lang="zh-CN" altLang="en-US" sz="2800"/>
              <a:t> </a:t>
            </a:r>
            <a:r>
              <a:rPr lang="en-US" sz="2800"/>
              <a:t>sensitive biometric information</a:t>
            </a:r>
            <a:r>
              <a:rPr lang="zh-CN" altLang="en-US" sz="2800"/>
              <a:t> </a:t>
            </a:r>
            <a:r>
              <a:rPr lang="en-US" altLang="zh-CN" sz="2800"/>
              <a:t>is</a:t>
            </a:r>
            <a:r>
              <a:rPr lang="zh-CN" altLang="en-US" sz="2800"/>
              <a:t> </a:t>
            </a:r>
            <a:r>
              <a:rPr lang="en-US" altLang="zh-CN" sz="2800"/>
              <a:t>d</a:t>
            </a:r>
            <a:r>
              <a:rPr lang="en-US" sz="2800"/>
              <a:t>isclose</a:t>
            </a:r>
            <a:r>
              <a:rPr lang="en-US" altLang="zh-CN" sz="2800"/>
              <a:t>d</a:t>
            </a:r>
            <a:endParaRPr 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EE262F-3219-A842-9E8B-C7A8F6319D6E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What</a:t>
            </a:r>
            <a:r>
              <a:rPr lang="zh-CN" altLang="en-US" sz="3600"/>
              <a:t> </a:t>
            </a:r>
            <a:r>
              <a:rPr lang="en-US" altLang="zh-CN" sz="3600"/>
              <a:t>About</a:t>
            </a:r>
            <a:r>
              <a:rPr lang="zh-CN" altLang="en-US" sz="3600"/>
              <a:t> </a:t>
            </a:r>
            <a:r>
              <a:rPr lang="en-US" altLang="zh-CN" sz="3600"/>
              <a:t>Biometric</a:t>
            </a:r>
            <a:r>
              <a:rPr lang="zh-CN" altLang="en-US" sz="3600"/>
              <a:t> </a:t>
            </a:r>
            <a:r>
              <a:rPr lang="en-US" altLang="zh-CN" sz="3600"/>
              <a:t>Authentication?</a:t>
            </a:r>
            <a:r>
              <a:rPr lang="zh-CN" altLang="en-US" sz="3600"/>
              <a:t> </a:t>
            </a:r>
            <a:endParaRPr lang="en-US" sz="3600"/>
          </a:p>
          <a:p>
            <a:endParaRPr lang="en-US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2A09B-720E-4596-AEA0-7F74BFEED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3489BA-116D-264D-8861-B504C464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3420950"/>
            <a:ext cx="1511300" cy="15875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6CE665-3DCB-AF4B-8DE4-D0B489AD0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16" y="1794227"/>
            <a:ext cx="2501347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49A75-EF0D-497F-B076-6EE1BC7B22CE}"/>
              </a:ext>
            </a:extLst>
          </p:cNvPr>
          <p:cNvSpPr txBox="1"/>
          <p:nvPr/>
        </p:nvSpPr>
        <p:spPr>
          <a:xfrm>
            <a:off x="592678" y="1109936"/>
            <a:ext cx="772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/>
              <a:t>Correlate</a:t>
            </a:r>
            <a:r>
              <a:rPr lang="zh-CN" altLang="en-US" sz="2800"/>
              <a:t> </a:t>
            </a:r>
            <a:r>
              <a:rPr lang="en-US" altLang="zh-CN" sz="2800"/>
              <a:t>the</a:t>
            </a:r>
            <a:r>
              <a:rPr lang="zh-CN" altLang="en-US" sz="2800"/>
              <a:t> </a:t>
            </a:r>
            <a:r>
              <a:rPr lang="en-US" altLang="zh-CN" sz="2800"/>
              <a:t>position</a:t>
            </a:r>
            <a:r>
              <a:rPr lang="zh-CN" altLang="en-US" sz="2800"/>
              <a:t> </a:t>
            </a:r>
            <a:r>
              <a:rPr lang="en-US" altLang="zh-CN" sz="2800"/>
              <a:t>of</a:t>
            </a:r>
            <a:r>
              <a:rPr lang="zh-CN" altLang="en-US" sz="2800"/>
              <a:t> </a:t>
            </a:r>
            <a:r>
              <a:rPr lang="en-US" altLang="zh-CN" sz="2800"/>
              <a:t>user’s</a:t>
            </a:r>
            <a:r>
              <a:rPr lang="zh-CN" altLang="en-US" sz="2800"/>
              <a:t> </a:t>
            </a:r>
            <a:r>
              <a:rPr lang="en-US" altLang="zh-CN" sz="2800"/>
              <a:t>gaze</a:t>
            </a:r>
            <a:r>
              <a:rPr lang="zh-CN" altLang="en-US" sz="2800"/>
              <a:t> </a:t>
            </a:r>
            <a:r>
              <a:rPr lang="en-US" altLang="zh-CN" sz="2800"/>
              <a:t>on</a:t>
            </a:r>
            <a:r>
              <a:rPr lang="zh-CN" altLang="en-US" sz="2800"/>
              <a:t> </a:t>
            </a:r>
            <a:r>
              <a:rPr lang="en-US" altLang="zh-CN" sz="2800"/>
              <a:t>screen</a:t>
            </a:r>
            <a:r>
              <a:rPr lang="zh-CN" altLang="en-US" sz="2800"/>
              <a:t> </a:t>
            </a:r>
            <a:r>
              <a:rPr lang="en-US" altLang="zh-CN" sz="2800"/>
              <a:t>to</a:t>
            </a:r>
            <a:r>
              <a:rPr lang="zh-CN" altLang="en-US" sz="2800"/>
              <a:t> </a:t>
            </a:r>
            <a:r>
              <a:rPr lang="en-US" altLang="zh-CN" sz="2800"/>
              <a:t>a</a:t>
            </a:r>
            <a:r>
              <a:rPr lang="zh-CN" altLang="en-US" sz="2800"/>
              <a:t> </a:t>
            </a:r>
            <a:r>
              <a:rPr lang="en-US" altLang="zh-CN" sz="2800"/>
              <a:t>digit</a:t>
            </a:r>
            <a:r>
              <a:rPr lang="zh-CN" altLang="en-US" sz="2800"/>
              <a:t> </a:t>
            </a:r>
            <a:r>
              <a:rPr lang="en-US" altLang="zh-CN" sz="2800"/>
              <a:t>input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EE262F-3219-A842-9E8B-C7A8F6319D6E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What</a:t>
            </a:r>
            <a:r>
              <a:rPr lang="zh-CN" altLang="en-US" sz="3600"/>
              <a:t> </a:t>
            </a:r>
            <a:r>
              <a:rPr lang="en-US" altLang="zh-CN" sz="3600"/>
              <a:t>About</a:t>
            </a:r>
            <a:r>
              <a:rPr lang="zh-CN" altLang="en-US" sz="3600"/>
              <a:t> </a:t>
            </a:r>
            <a:r>
              <a:rPr lang="en-US" altLang="zh-CN" sz="3600"/>
              <a:t>Using</a:t>
            </a:r>
            <a:r>
              <a:rPr lang="zh-CN" altLang="en-US" sz="3600"/>
              <a:t> </a:t>
            </a:r>
            <a:r>
              <a:rPr lang="en-US" altLang="zh-CN" sz="3600"/>
              <a:t>Eye</a:t>
            </a:r>
            <a:r>
              <a:rPr lang="zh-CN" altLang="en-US" sz="3600"/>
              <a:t> </a:t>
            </a:r>
            <a:r>
              <a:rPr lang="en-US" altLang="zh-CN" sz="3600"/>
              <a:t>Gaze?</a:t>
            </a:r>
            <a:r>
              <a:rPr lang="zh-CN" altLang="en-US" sz="3600"/>
              <a:t> 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75C8C-E9AF-B74F-A6B0-4E144524DAA2}"/>
              </a:ext>
            </a:extLst>
          </p:cNvPr>
          <p:cNvSpPr txBox="1"/>
          <p:nvPr/>
        </p:nvSpPr>
        <p:spPr>
          <a:xfrm>
            <a:off x="373473" y="4616538"/>
            <a:ext cx="8163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800"/>
              <a:t>Pre-deploy an on-screen keyboard before PIN input</a:t>
            </a:r>
          </a:p>
          <a:p>
            <a:pPr marL="457200" indent="-274320">
              <a:buClr>
                <a:srgbClr val="0000CC"/>
              </a:buClr>
              <a:buSzPct val="70000"/>
              <a:buFont typeface="Wingdings" pitchFamily="2" charset="2"/>
              <a:buChar char="Ø"/>
            </a:pPr>
            <a:r>
              <a:rPr lang="en-US" altLang="zh-CN" sz="2800"/>
              <a:t>Require a camera to monitor the user’s eye movement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C32F5-1271-4090-A882-59380E7D5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049A75-EF0D-497F-B076-6EE1BC7B22CE}"/>
              </a:ext>
            </a:extLst>
          </p:cNvPr>
          <p:cNvSpPr txBox="1"/>
          <p:nvPr/>
        </p:nvSpPr>
        <p:spPr>
          <a:xfrm>
            <a:off x="592679" y="1109934"/>
            <a:ext cx="794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SzPct val="70000"/>
              <a:buFont typeface="Wingdings" pitchFamily="2" charset="2"/>
              <a:buChar char="ü"/>
            </a:pPr>
            <a:r>
              <a:rPr lang="en-US" altLang="zh-CN" sz="2800">
                <a:solidFill>
                  <a:srgbClr val="0000CC"/>
                </a:solidFill>
              </a:rPr>
              <a:t>Foot tapping</a:t>
            </a:r>
            <a:r>
              <a:rPr lang="en-US" altLang="zh-CN" sz="2800"/>
              <a:t>: raising and lowering the toes or heel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EE262F-3219-A842-9E8B-C7A8F6319D6E}"/>
              </a:ext>
            </a:extLst>
          </p:cNvPr>
          <p:cNvSpPr txBox="1">
            <a:spLocks/>
          </p:cNvSpPr>
          <p:nvPr/>
        </p:nvSpPr>
        <p:spPr>
          <a:xfrm>
            <a:off x="0" y="360646"/>
            <a:ext cx="9144000" cy="5848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600"/>
              <a:t>What</a:t>
            </a:r>
            <a:r>
              <a:rPr lang="zh-CN" altLang="en-US" sz="3600"/>
              <a:t> </a:t>
            </a:r>
            <a:r>
              <a:rPr lang="en-US" altLang="zh-CN" sz="3600"/>
              <a:t>Else? </a:t>
            </a:r>
            <a:endParaRPr lang="en-US" sz="3600"/>
          </a:p>
        </p:txBody>
      </p: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4F2ED436-EC1D-AF41-A9D6-8B017638AE2C}"/>
              </a:ext>
            </a:extLst>
          </p:cNvPr>
          <p:cNvSpPr>
            <a:spLocks noChangeAspect="1"/>
          </p:cNvSpPr>
          <p:nvPr/>
        </p:nvSpPr>
        <p:spPr>
          <a:xfrm>
            <a:off x="887107" y="1633154"/>
            <a:ext cx="351995" cy="914400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925FDB-7EA7-5B44-98CB-CB1C7D81E66E}"/>
              </a:ext>
            </a:extLst>
          </p:cNvPr>
          <p:cNvGrpSpPr/>
          <p:nvPr/>
        </p:nvGrpSpPr>
        <p:grpSpPr>
          <a:xfrm>
            <a:off x="4299046" y="4424477"/>
            <a:ext cx="4291237" cy="1645920"/>
            <a:chOff x="4299044" y="4424477"/>
            <a:chExt cx="4291237" cy="1645920"/>
          </a:xfrm>
        </p:grpSpPr>
        <p:sp>
          <p:nvSpPr>
            <p:cNvPr id="21" name="Explosion 2 20">
              <a:extLst>
                <a:ext uri="{FF2B5EF4-FFF2-40B4-BE49-F238E27FC236}">
                  <a16:creationId xmlns:a16="http://schemas.microsoft.com/office/drawing/2014/main" id="{7EC8C7F9-0B2D-0A47-BDED-726AE533C41F}"/>
                </a:ext>
              </a:extLst>
            </p:cNvPr>
            <p:cNvSpPr/>
            <p:nvPr/>
          </p:nvSpPr>
          <p:spPr>
            <a:xfrm>
              <a:off x="4299044" y="4424477"/>
              <a:ext cx="4291237" cy="164592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AFDA6A-FBE2-BD49-B6E7-82E7E0A964BA}"/>
                </a:ext>
              </a:extLst>
            </p:cNvPr>
            <p:cNvSpPr/>
            <p:nvPr/>
          </p:nvSpPr>
          <p:spPr>
            <a:xfrm>
              <a:off x="5220575" y="4786808"/>
              <a:ext cx="27633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Distinguish different foot taps (digits)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3BC287-E6EE-8F43-A5F7-763429BD1EAD}"/>
              </a:ext>
            </a:extLst>
          </p:cNvPr>
          <p:cNvGrpSpPr>
            <a:grpSpLocks noChangeAspect="1"/>
          </p:cNvGrpSpPr>
          <p:nvPr/>
        </p:nvGrpSpPr>
        <p:grpSpPr>
          <a:xfrm>
            <a:off x="1643626" y="2771806"/>
            <a:ext cx="5392724" cy="1728374"/>
            <a:chOff x="1296538" y="2854196"/>
            <a:chExt cx="5790083" cy="18560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C1355D-EE29-1641-B036-4E4930A28D5C}"/>
                </a:ext>
              </a:extLst>
            </p:cNvPr>
            <p:cNvGrpSpPr/>
            <p:nvPr/>
          </p:nvGrpSpPr>
          <p:grpSpPr>
            <a:xfrm>
              <a:off x="1296538" y="2854196"/>
              <a:ext cx="5790083" cy="1856027"/>
              <a:chOff x="1500147" y="3930420"/>
              <a:chExt cx="5790083" cy="1856027"/>
            </a:xfrm>
          </p:grpSpPr>
          <p:pic>
            <p:nvPicPr>
              <p:cNvPr id="13" name="图片 11">
                <a:extLst>
                  <a:ext uri="{FF2B5EF4-FFF2-40B4-BE49-F238E27FC236}">
                    <a16:creationId xmlns:a16="http://schemas.microsoft.com/office/drawing/2014/main" id="{E59BF46E-C5BC-6F44-94C5-FC83698BE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791" y="3930420"/>
                <a:ext cx="1553439" cy="1463040"/>
              </a:xfrm>
              <a:prstGeom prst="rect">
                <a:avLst/>
              </a:prstGeom>
            </p:spPr>
          </p:pic>
          <p:pic>
            <p:nvPicPr>
              <p:cNvPr id="15" name="Picture 9" descr="Foot">
                <a:extLst>
                  <a:ext uri="{FF2B5EF4-FFF2-40B4-BE49-F238E27FC236}">
                    <a16:creationId xmlns:a16="http://schemas.microsoft.com/office/drawing/2014/main" id="{3B5615C3-0B48-F94B-9779-D15C68F73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0147" y="4159975"/>
                <a:ext cx="1151322" cy="1151322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20AE40A-F63C-B24D-93A0-9C5B0F8D2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40" y="4104477"/>
                <a:ext cx="1299456" cy="1178322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939F06-F0A7-2442-9737-A04674F9A11F}"/>
                  </a:ext>
                </a:extLst>
              </p:cNvPr>
              <p:cNvSpPr txBox="1"/>
              <p:nvPr/>
            </p:nvSpPr>
            <p:spPr>
              <a:xfrm>
                <a:off x="2996559" y="5224583"/>
                <a:ext cx="2011961" cy="56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/>
                  <a:t>Geophone</a:t>
                </a:r>
              </a:p>
            </p:txBody>
          </p:sp>
        </p:grpSp>
        <p:sp>
          <p:nvSpPr>
            <p:cNvPr id="25" name="Notched Right Arrow 24">
              <a:extLst>
                <a:ext uri="{FF2B5EF4-FFF2-40B4-BE49-F238E27FC236}">
                  <a16:creationId xmlns:a16="http://schemas.microsoft.com/office/drawing/2014/main" id="{9C640A2C-5F8B-AE4E-A48D-BD345687C80F}"/>
                </a:ext>
              </a:extLst>
            </p:cNvPr>
            <p:cNvSpPr/>
            <p:nvPr/>
          </p:nvSpPr>
          <p:spPr>
            <a:xfrm>
              <a:off x="2518396" y="3476532"/>
              <a:ext cx="548640" cy="365760"/>
            </a:xfrm>
            <a:prstGeom prst="notch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Notched Right Arrow 25">
              <a:extLst>
                <a:ext uri="{FF2B5EF4-FFF2-40B4-BE49-F238E27FC236}">
                  <a16:creationId xmlns:a16="http://schemas.microsoft.com/office/drawing/2014/main" id="{0890A652-A75B-8944-A9D3-A477523BC652}"/>
                </a:ext>
              </a:extLst>
            </p:cNvPr>
            <p:cNvSpPr/>
            <p:nvPr/>
          </p:nvSpPr>
          <p:spPr>
            <a:xfrm>
              <a:off x="4545974" y="3477780"/>
              <a:ext cx="548640" cy="365760"/>
            </a:xfrm>
            <a:prstGeom prst="notch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Notched Right Arrow 27">
            <a:extLst>
              <a:ext uri="{FF2B5EF4-FFF2-40B4-BE49-F238E27FC236}">
                <a16:creationId xmlns:a16="http://schemas.microsoft.com/office/drawing/2014/main" id="{39392F0E-0FC5-1042-8FA2-3F4BDECF77B6}"/>
              </a:ext>
            </a:extLst>
          </p:cNvPr>
          <p:cNvSpPr/>
          <p:nvPr/>
        </p:nvSpPr>
        <p:spPr>
          <a:xfrm rot="5400000">
            <a:off x="5850146" y="4054716"/>
            <a:ext cx="548640" cy="36576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75C8C-E9AF-B74F-A6B0-4E144524DAA2}"/>
              </a:ext>
            </a:extLst>
          </p:cNvPr>
          <p:cNvSpPr txBox="1"/>
          <p:nvPr/>
        </p:nvSpPr>
        <p:spPr>
          <a:xfrm>
            <a:off x="1467134" y="2262297"/>
            <a:ext cx="5745708" cy="52322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">
              <a:buClr>
                <a:srgbClr val="0000CC"/>
              </a:buClr>
              <a:buSzPct val="70000"/>
            </a:pPr>
            <a:r>
              <a:rPr lang="en-US" altLang="zh-CN" sz="2800"/>
              <a:t>How to convert foot taps into digits?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27985C-1797-4CFF-8557-3E49919E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8331" y="5784247"/>
            <a:ext cx="2057400" cy="365125"/>
          </a:xfrm>
        </p:spPr>
        <p:txBody>
          <a:bodyPr/>
          <a:lstStyle/>
          <a:p>
            <a:fld id="{99C3FC4C-93A0-44B4-AF58-727102C7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8" grpId="0" animBg="1"/>
      <p:bldP spid="6" grpId="0" animBg="1"/>
    </p:bld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55A9EC7A3B0469C6D930EDD97C051" ma:contentTypeVersion="6" ma:contentTypeDescription="Create a new document." ma:contentTypeScope="" ma:versionID="38daee9548b2db6ddbda2ac1e23c787f">
  <xsd:schema xmlns:xsd="http://www.w3.org/2001/XMLSchema" xmlns:xs="http://www.w3.org/2001/XMLSchema" xmlns:p="http://schemas.microsoft.com/office/2006/metadata/properties" xmlns:ns3="d8acadc4-3a7b-4d55-a6c1-2d8cd84b4b8d" targetNamespace="http://schemas.microsoft.com/office/2006/metadata/properties" ma:root="true" ma:fieldsID="6ab4206837e683d227925a3af35645e3" ns3:_="">
    <xsd:import namespace="d8acadc4-3a7b-4d55-a6c1-2d8cd84b4b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cadc4-3a7b-4d55-a6c1-2d8cd84b4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AB95BA-7B53-4EF0-BF01-6EE3A6EF9C4E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8acadc4-3a7b-4d55-a6c1-2d8cd84b4b8d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E8875C-C27C-4187-88CF-3842FD33D91C}">
  <ds:schemaRefs>
    <ds:schemaRef ds:uri="d8acadc4-3a7b-4d55-a6c1-2d8cd84b4b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7E31CA-7157-4699-9263-A2EBD9AB1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1204</Words>
  <Application>Microsoft Macintosh PowerPoint</Application>
  <PresentationFormat>On-screen Show (4:3)</PresentationFormat>
  <Paragraphs>252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Apple Braille</vt:lpstr>
      <vt:lpstr>Arial</vt:lpstr>
      <vt:lpstr>Calibri</vt:lpstr>
      <vt:lpstr>Cambria Math</vt:lpstr>
      <vt:lpstr>Wingdings</vt:lpstr>
      <vt:lpstr>IITR_PPT_Template</vt:lpstr>
      <vt:lpstr>Virtual Step PIN Pad: Towards Foot-input Authentication Using Geophones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Step PIN Pad: Towards Foot-input Authentication Using Geophones</dc:title>
  <dc:creator>He, Yan</dc:creator>
  <cp:lastModifiedBy>Fang, Song</cp:lastModifiedBy>
  <cp:revision>14</cp:revision>
  <dcterms:created xsi:type="dcterms:W3CDTF">2020-11-24T02:40:16Z</dcterms:created>
  <dcterms:modified xsi:type="dcterms:W3CDTF">2020-12-02T14:55:48Z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0x010100DDA55A9EC7A3B0469C6D930EDD97C051</vt:lpwstr>
  </property>
</Properties>
</file>